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17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9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4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6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6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9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01A9D-F57C-4547-8FD3-A3844D0961BA}" type="datetimeFigureOut"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3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nrmp.org/" TargetMode="Externa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Stable Matching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Gale-Shaply Algorithm</a:t>
            </a:r>
          </a:p>
        </p:txBody>
      </p:sp>
    </p:spTree>
    <p:extLst>
      <p:ext uri="{BB962C8B-B14F-4D97-AF65-F5344CB8AC3E}">
        <p14:creationId xmlns:p14="http://schemas.microsoft.com/office/powerpoint/2010/main" val="3327612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happens in real life</a:t>
            </a:r>
          </a:p>
        </p:txBody>
      </p:sp>
      <p:pic>
        <p:nvPicPr>
          <p:cNvPr id="2560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7638"/>
            <a:ext cx="122555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417638"/>
            <a:ext cx="817563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474788"/>
            <a:ext cx="8731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597400" y="1803400"/>
            <a:ext cx="1905000" cy="7350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Preferences</a:t>
            </a:r>
          </a:p>
        </p:txBody>
      </p:sp>
      <p:pic>
        <p:nvPicPr>
          <p:cNvPr id="2560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1497013"/>
            <a:ext cx="23241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838200" y="2779713"/>
            <a:ext cx="8147050" cy="1130300"/>
            <a:chOff x="838200" y="2780360"/>
            <a:chExt cx="8147050" cy="1130300"/>
          </a:xfrm>
        </p:grpSpPr>
        <p:pic>
          <p:nvPicPr>
            <p:cNvPr id="25614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7498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5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500" y="307498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6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307498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7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150" y="2780360"/>
              <a:ext cx="2324100" cy="113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Left Arrow 11"/>
            <p:cNvSpPr/>
            <p:nvPr/>
          </p:nvSpPr>
          <p:spPr>
            <a:xfrm>
              <a:off x="4381500" y="3075635"/>
              <a:ext cx="1828800" cy="658812"/>
            </a:xfrm>
            <a:prstGeom prst="leftArrow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Information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889000" y="4062413"/>
            <a:ext cx="8096250" cy="1130300"/>
            <a:chOff x="889000" y="4063060"/>
            <a:chExt cx="8096250" cy="1130300"/>
          </a:xfrm>
        </p:grpSpPr>
        <p:pic>
          <p:nvPicPr>
            <p:cNvPr id="25609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150" y="4063060"/>
              <a:ext cx="2324100" cy="113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0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000" y="453501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1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300" y="453501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2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200" y="4535017"/>
              <a:ext cx="8636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ight Arrow 16"/>
            <p:cNvSpPr/>
            <p:nvPr/>
          </p:nvSpPr>
          <p:spPr>
            <a:xfrm>
              <a:off x="4597400" y="4298010"/>
              <a:ext cx="1905000" cy="73501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Preferences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21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NRMP plays matchmaker</a:t>
            </a:r>
          </a:p>
        </p:txBody>
      </p:sp>
      <p:pic>
        <p:nvPicPr>
          <p:cNvPr id="266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5038725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169988"/>
            <a:ext cx="1473200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13063"/>
            <a:ext cx="157480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1169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074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953000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-Right Arrow 10"/>
          <p:cNvSpPr/>
          <p:nvPr/>
        </p:nvSpPr>
        <p:spPr>
          <a:xfrm>
            <a:off x="4394200" y="2032000"/>
            <a:ext cx="1066800" cy="4318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2806700" y="3987800"/>
            <a:ext cx="2616200" cy="3937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073400" y="5727700"/>
            <a:ext cx="2349500" cy="3937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Marriage/Matching Problem</a:t>
            </a:r>
          </a:p>
        </p:txBody>
      </p:sp>
      <p:pic>
        <p:nvPicPr>
          <p:cNvPr id="2765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2747963"/>
            <a:ext cx="2960688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1616075"/>
            <a:ext cx="2274888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1693863" y="5026025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David Gale</a:t>
            </a: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5546725" y="5048250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Lloyd Shapley</a:t>
            </a:r>
          </a:p>
        </p:txBody>
      </p:sp>
    </p:spTree>
    <p:extLst>
      <p:ext uri="{BB962C8B-B14F-4D97-AF65-F5344CB8AC3E}">
        <p14:creationId xmlns:p14="http://schemas.microsoft.com/office/powerpoint/2010/main" val="190276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6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On matchings</a:t>
            </a:r>
          </a:p>
        </p:txBody>
      </p:sp>
      <p:pic>
        <p:nvPicPr>
          <p:cNvPr id="2969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252538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062538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3187700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58800" y="1936750"/>
            <a:ext cx="7729538" cy="4102100"/>
            <a:chOff x="559192" y="1936234"/>
            <a:chExt cx="7728599" cy="4103132"/>
          </a:xfrm>
        </p:grpSpPr>
        <p:grpSp>
          <p:nvGrpSpPr>
            <p:cNvPr id="29705" name="Group 17"/>
            <p:cNvGrpSpPr>
              <a:grpSpLocks/>
            </p:cNvGrpSpPr>
            <p:nvPr/>
          </p:nvGrpSpPr>
          <p:grpSpPr bwMode="auto">
            <a:xfrm>
              <a:off x="559192" y="1936234"/>
              <a:ext cx="771102" cy="4103132"/>
              <a:chOff x="1454848" y="1936234"/>
              <a:chExt cx="771102" cy="4103132"/>
            </a:xfrm>
          </p:grpSpPr>
          <p:sp>
            <p:nvSpPr>
              <p:cNvPr id="29711" name="TextBox 10"/>
              <p:cNvSpPr txBox="1">
                <a:spLocks noChangeArrowheads="1"/>
              </p:cNvSpPr>
              <p:nvPr/>
            </p:nvSpPr>
            <p:spPr bwMode="auto">
              <a:xfrm>
                <a:off x="1613433" y="1936234"/>
                <a:ext cx="54556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Mal</a:t>
                </a:r>
              </a:p>
            </p:txBody>
          </p:sp>
          <p:sp>
            <p:nvSpPr>
              <p:cNvPr id="29712" name="TextBox 11"/>
              <p:cNvSpPr txBox="1">
                <a:spLocks noChangeArrowheads="1"/>
              </p:cNvSpPr>
              <p:nvPr/>
            </p:nvSpPr>
            <p:spPr bwMode="auto">
              <a:xfrm>
                <a:off x="1454848" y="3853934"/>
                <a:ext cx="70415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Wash</a:t>
                </a:r>
              </a:p>
            </p:txBody>
          </p:sp>
          <p:sp>
            <p:nvSpPr>
              <p:cNvPr id="29713" name="TextBox 12"/>
              <p:cNvSpPr txBox="1">
                <a:spLocks noChangeArrowheads="1"/>
              </p:cNvSpPr>
              <p:nvPr/>
            </p:nvSpPr>
            <p:spPr bwMode="auto">
              <a:xfrm>
                <a:off x="1454848" y="5670034"/>
                <a:ext cx="77110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Simon</a:t>
                </a:r>
              </a:p>
            </p:txBody>
          </p:sp>
        </p:grpSp>
        <p:grpSp>
          <p:nvGrpSpPr>
            <p:cNvPr id="29706" name="Group 16"/>
            <p:cNvGrpSpPr>
              <a:grpSpLocks/>
            </p:cNvGrpSpPr>
            <p:nvPr/>
          </p:nvGrpSpPr>
          <p:grpSpPr bwMode="auto">
            <a:xfrm>
              <a:off x="7260378" y="1936234"/>
              <a:ext cx="1027413" cy="4103132"/>
              <a:chOff x="6599395" y="1936234"/>
              <a:chExt cx="1027413" cy="4103132"/>
            </a:xfrm>
          </p:grpSpPr>
          <p:sp>
            <p:nvSpPr>
              <p:cNvPr id="29708" name="TextBox 13"/>
              <p:cNvSpPr txBox="1">
                <a:spLocks noChangeArrowheads="1"/>
              </p:cNvSpPr>
              <p:nvPr/>
            </p:nvSpPr>
            <p:spPr bwMode="auto">
              <a:xfrm>
                <a:off x="6599395" y="1936234"/>
                <a:ext cx="66098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Inara</a:t>
                </a:r>
              </a:p>
            </p:txBody>
          </p:sp>
          <p:sp>
            <p:nvSpPr>
              <p:cNvPr id="29709" name="TextBox 14"/>
              <p:cNvSpPr txBox="1">
                <a:spLocks noChangeArrowheads="1"/>
              </p:cNvSpPr>
              <p:nvPr/>
            </p:nvSpPr>
            <p:spPr bwMode="auto">
              <a:xfrm>
                <a:off x="6671813" y="3866634"/>
                <a:ext cx="52606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Zoe</a:t>
                </a:r>
              </a:p>
            </p:txBody>
          </p:sp>
          <p:sp>
            <p:nvSpPr>
              <p:cNvPr id="29710" name="TextBox 15"/>
              <p:cNvSpPr txBox="1">
                <a:spLocks noChangeArrowheads="1"/>
              </p:cNvSpPr>
              <p:nvPr/>
            </p:nvSpPr>
            <p:spPr bwMode="auto">
              <a:xfrm>
                <a:off x="6832600" y="5670034"/>
                <a:ext cx="7942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 charset="0"/>
                  </a:rPr>
                  <a:t>Kaylee</a:t>
                </a:r>
              </a:p>
            </p:txBody>
          </p:sp>
        </p:grpSp>
        <p:pic>
          <p:nvPicPr>
            <p:cNvPr id="29707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549" y="1936234"/>
              <a:ext cx="2680349" cy="3704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6757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Questions to Setup/Simplify SMP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Q1) How do we specify preferences?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Q2) What is the ratio of men to women?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Q3) Can a man marry more than one woman?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Q4) Can a woman marry more than one man?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Q5) How many men/women in a preference list?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Q6) Does every man marry at least 1 woman?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Q7) Does every woman marry at least 1 man?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Q8) How do we define an assignment?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11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Questions to Setup/Simplify SMP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Q1) How do we specify preferences?</a:t>
            </a:r>
          </a:p>
          <a:p>
            <a:pPr lvl="1">
              <a:defRPr/>
            </a:pPr>
            <a:r>
              <a:rPr lang="en-US" dirty="0" smtClean="0"/>
              <a:t>List of preferences (ranking)</a:t>
            </a:r>
          </a:p>
          <a:p>
            <a:pPr>
              <a:defRPr/>
            </a:pPr>
            <a:r>
              <a:rPr lang="en-US" dirty="0" smtClean="0"/>
              <a:t>Q2) What is the ratio of men to women?</a:t>
            </a:r>
          </a:p>
          <a:p>
            <a:pPr lvl="1">
              <a:defRPr/>
            </a:pPr>
            <a:r>
              <a:rPr lang="en-US" dirty="0" smtClean="0"/>
              <a:t>1:1 (</a:t>
            </a:r>
            <a:r>
              <a:rPr lang="en-US" dirty="0" smtClean="0">
                <a:solidFill>
                  <a:srgbClr val="3366FF"/>
                </a:solidFill>
              </a:rPr>
              <a:t>n </a:t>
            </a:r>
            <a:r>
              <a:rPr lang="en-US" dirty="0" smtClean="0"/>
              <a:t>men and </a:t>
            </a:r>
            <a:r>
              <a:rPr lang="en-US" dirty="0" smtClean="0">
                <a:solidFill>
                  <a:srgbClr val="3366FF"/>
                </a:solidFill>
              </a:rPr>
              <a:t>n </a:t>
            </a:r>
            <a:r>
              <a:rPr lang="en-US" dirty="0" smtClean="0"/>
              <a:t>women)</a:t>
            </a:r>
            <a:endParaRPr lang="en-US" dirty="0" smtClean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dirty="0" smtClean="0"/>
              <a:t>Q3) Can a man marry more than one woman?</a:t>
            </a:r>
          </a:p>
          <a:p>
            <a:pPr lvl="1">
              <a:defRPr/>
            </a:pPr>
            <a:r>
              <a:rPr lang="en-US" dirty="0" smtClean="0"/>
              <a:t>No polygamy</a:t>
            </a:r>
          </a:p>
          <a:p>
            <a:pPr>
              <a:defRPr/>
            </a:pPr>
            <a:r>
              <a:rPr lang="en-US" dirty="0" smtClean="0"/>
              <a:t>Q4) Can a woman marry more than one man?</a:t>
            </a:r>
          </a:p>
          <a:p>
            <a:pPr lvl="1">
              <a:defRPr/>
            </a:pPr>
            <a:r>
              <a:rPr lang="en-US" dirty="0" smtClean="0"/>
              <a:t>No polygamy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2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Questions to Setup/Simplify SMP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Q5) How many men/women in a preference list?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All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n </a:t>
            </a:r>
            <a:r>
              <a:rPr lang="en-US">
                <a:latin typeface="Calibri" charset="0"/>
                <a:ea typeface="ＭＳ Ｐゴシック" charset="0"/>
              </a:rPr>
              <a:t>of them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Q6) Does every man marry at least 1 woman?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Yes (no singles)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Q7) Does every woman marry at least 1 man?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Yes (no singles)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3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Q8) How do we define an assignment?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An assignment is a matching which is a set </a:t>
            </a:r>
          </a:p>
          <a:p>
            <a:pPr>
              <a:defRPr/>
            </a:pPr>
            <a:endParaRPr lang="en-US" dirty="0"/>
          </a:p>
          <a:p>
            <a:pPr marL="457200" lvl="1" indent="0">
              <a:buFont typeface="Arial" charset="0"/>
              <a:buNone/>
              <a:defRPr/>
            </a:pPr>
            <a:r>
              <a:rPr lang="en-US" dirty="0" smtClean="0">
                <a:solidFill>
                  <a:srgbClr val="3366FF"/>
                </a:solidFill>
              </a:rPr>
              <a:t>M</a:t>
            </a:r>
            <a:r>
              <a:rPr lang="en-US" dirty="0" smtClean="0"/>
              <a:t> is the set of men: </a:t>
            </a:r>
            <a:r>
              <a:rPr lang="en-US" dirty="0" smtClean="0">
                <a:solidFill>
                  <a:srgbClr val="3366FF"/>
                </a:solidFill>
              </a:rPr>
              <a:t>M = {m</a:t>
            </a:r>
            <a:r>
              <a:rPr lang="en-US" baseline="-25000" dirty="0" smtClean="0">
                <a:solidFill>
                  <a:srgbClr val="3366FF"/>
                </a:solidFill>
              </a:rPr>
              <a:t>1</a:t>
            </a:r>
            <a:r>
              <a:rPr lang="en-US" dirty="0" smtClean="0">
                <a:solidFill>
                  <a:srgbClr val="3366FF"/>
                </a:solidFill>
              </a:rPr>
              <a:t>, m</a:t>
            </a:r>
            <a:r>
              <a:rPr lang="en-US" baseline="-25000" dirty="0" smtClean="0">
                <a:solidFill>
                  <a:srgbClr val="3366FF"/>
                </a:solidFill>
              </a:rPr>
              <a:t>2</a:t>
            </a:r>
            <a:r>
              <a:rPr lang="en-US" dirty="0" smtClean="0">
                <a:solidFill>
                  <a:srgbClr val="3366FF"/>
                </a:solidFill>
              </a:rPr>
              <a:t>, … , </a:t>
            </a:r>
            <a:r>
              <a:rPr lang="en-US" dirty="0" err="1" smtClean="0">
                <a:solidFill>
                  <a:srgbClr val="3366FF"/>
                </a:solidFill>
              </a:rPr>
              <a:t>m</a:t>
            </a:r>
            <a:r>
              <a:rPr lang="en-US" baseline="-25000" dirty="0" err="1" smtClean="0">
                <a:solidFill>
                  <a:srgbClr val="3366FF"/>
                </a:solidFill>
              </a:rPr>
              <a:t>n</a:t>
            </a:r>
            <a:r>
              <a:rPr lang="en-US" dirty="0" smtClean="0">
                <a:solidFill>
                  <a:srgbClr val="3366FF"/>
                </a:solidFill>
              </a:rPr>
              <a:t>}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 smtClean="0">
                <a:solidFill>
                  <a:srgbClr val="3366FF"/>
                </a:solidFill>
              </a:rPr>
              <a:t>	W</a:t>
            </a:r>
            <a:r>
              <a:rPr lang="en-US" dirty="0" smtClean="0"/>
              <a:t> is the set of women: </a:t>
            </a:r>
            <a:r>
              <a:rPr lang="en-US" dirty="0" smtClean="0">
                <a:solidFill>
                  <a:srgbClr val="3366FF"/>
                </a:solidFill>
              </a:rPr>
              <a:t>W = {w</a:t>
            </a:r>
            <a:r>
              <a:rPr lang="en-US" baseline="-25000" dirty="0" smtClean="0">
                <a:solidFill>
                  <a:srgbClr val="3366FF"/>
                </a:solidFill>
              </a:rPr>
              <a:t>1</a:t>
            </a:r>
            <a:r>
              <a:rPr lang="en-US" dirty="0" smtClean="0">
                <a:solidFill>
                  <a:srgbClr val="3366FF"/>
                </a:solidFill>
              </a:rPr>
              <a:t>, w</a:t>
            </a:r>
            <a:r>
              <a:rPr lang="en-US" baseline="-25000" dirty="0" smtClean="0">
                <a:solidFill>
                  <a:srgbClr val="3366FF"/>
                </a:solidFill>
              </a:rPr>
              <a:t>2</a:t>
            </a:r>
            <a:r>
              <a:rPr lang="en-US" dirty="0" smtClean="0">
                <a:solidFill>
                  <a:srgbClr val="3366FF"/>
                </a:solidFill>
              </a:rPr>
              <a:t>, … , </a:t>
            </a:r>
            <a:r>
              <a:rPr lang="en-US" dirty="0" err="1" smtClean="0">
                <a:solidFill>
                  <a:srgbClr val="3366FF"/>
                </a:solidFill>
              </a:rPr>
              <a:t>w</a:t>
            </a:r>
            <a:r>
              <a:rPr lang="en-US" baseline="-25000" dirty="0" err="1" smtClean="0">
                <a:solidFill>
                  <a:srgbClr val="3366FF"/>
                </a:solidFill>
              </a:rPr>
              <a:t>n</a:t>
            </a:r>
            <a:r>
              <a:rPr lang="en-US" dirty="0" smtClean="0">
                <a:solidFill>
                  <a:srgbClr val="3366FF"/>
                </a:solidFill>
              </a:rPr>
              <a:t>}</a:t>
            </a:r>
          </a:p>
          <a:p>
            <a:pPr>
              <a:defRPr/>
            </a:pPr>
            <a:r>
              <a:rPr lang="en-US" dirty="0" smtClean="0"/>
              <a:t>No polygamy</a:t>
            </a:r>
          </a:p>
          <a:p>
            <a:pPr>
              <a:defRPr/>
            </a:pPr>
            <a:endParaRPr lang="en-US" dirty="0" smtClean="0"/>
          </a:p>
          <a:p>
            <a:pPr marL="0" indent="0">
              <a:buFont typeface="Arial" charset="0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Ex. (</a:t>
            </a:r>
            <a:r>
              <a:rPr lang="en-US" dirty="0" smtClean="0">
                <a:solidFill>
                  <a:srgbClr val="3366FF"/>
                </a:solidFill>
              </a:rPr>
              <a:t>n=2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3366FF"/>
                </a:solidFill>
              </a:rPr>
              <a:t>S = {(m</a:t>
            </a:r>
            <a:r>
              <a:rPr lang="en-US" baseline="-25000" dirty="0" smtClean="0">
                <a:solidFill>
                  <a:srgbClr val="3366FF"/>
                </a:solidFill>
              </a:rPr>
              <a:t>2,</a:t>
            </a:r>
            <a:r>
              <a:rPr lang="en-US" dirty="0" smtClean="0">
                <a:solidFill>
                  <a:srgbClr val="3366FF"/>
                </a:solidFill>
              </a:rPr>
              <a:t> w</a:t>
            </a:r>
            <a:r>
              <a:rPr lang="en-US" baseline="-25000" dirty="0" smtClean="0">
                <a:solidFill>
                  <a:srgbClr val="3366FF"/>
                </a:solidFill>
              </a:rPr>
              <a:t>1</a:t>
            </a:r>
            <a:r>
              <a:rPr lang="en-US" dirty="0" smtClean="0">
                <a:solidFill>
                  <a:srgbClr val="3366FF"/>
                </a:solidFill>
              </a:rPr>
              <a:t>), (m</a:t>
            </a:r>
            <a:r>
              <a:rPr lang="en-US" baseline="-25000" dirty="0" smtClean="0">
                <a:solidFill>
                  <a:srgbClr val="3366FF"/>
                </a:solidFill>
              </a:rPr>
              <a:t>1</a:t>
            </a:r>
            <a:r>
              <a:rPr lang="en-US" dirty="0" smtClean="0">
                <a:solidFill>
                  <a:srgbClr val="3366FF"/>
                </a:solidFill>
              </a:rPr>
              <a:t>, w</a:t>
            </a:r>
            <a:r>
              <a:rPr lang="en-US" baseline="-25000" dirty="0" smtClean="0">
                <a:solidFill>
                  <a:srgbClr val="3366FF"/>
                </a:solidFill>
              </a:rPr>
              <a:t>2</a:t>
            </a:r>
            <a:r>
              <a:rPr lang="en-US" dirty="0" smtClean="0">
                <a:solidFill>
                  <a:srgbClr val="3366FF"/>
                </a:solidFill>
              </a:rPr>
              <a:t>)}</a:t>
            </a:r>
          </a:p>
        </p:txBody>
      </p:sp>
      <p:graphicFrame>
        <p:nvGraphicFramePr>
          <p:cNvPr id="30723" name="Object 4"/>
          <p:cNvGraphicFramePr>
            <a:graphicFrameLocks noChangeAspect="1"/>
          </p:cNvGraphicFramePr>
          <p:nvPr/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Screen Shot 2015-05-28 at 12.21.5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2184400"/>
            <a:ext cx="1836737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Shot 2015-05-28 at 12.33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4508500"/>
            <a:ext cx="5043487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24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Types of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715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Matching:</a:t>
            </a:r>
          </a:p>
          <a:p>
            <a:pPr marL="457200" lvl="1" indent="0">
              <a:buFont typeface="Arial" charset="0"/>
              <a:buNone/>
            </a:pPr>
            <a:r>
              <a:rPr lang="en-US">
                <a:latin typeface="Calibri" charset="0"/>
                <a:ea typeface="ＭＳ Ｐゴシック" charset="0"/>
              </a:rPr>
              <a:t>No polygamy (defined on previous slide)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Perfect matching (no singles):</a:t>
            </a:r>
          </a:p>
          <a:p>
            <a:pPr marL="457200" lvl="1" indent="0">
              <a:buFont typeface="Arial" charset="0"/>
              <a:buNone/>
            </a:pP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S</a:t>
            </a:r>
            <a:r>
              <a:rPr lang="en-US">
                <a:latin typeface="Calibri" charset="0"/>
                <a:ea typeface="ＭＳ Ｐゴシック" charset="0"/>
              </a:rPr>
              <a:t> is a matching and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|S| = n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matching:</a:t>
            </a:r>
          </a:p>
          <a:p>
            <a:pPr marL="457200" lvl="1" indent="0">
              <a:buFont typeface="Arial" charset="0"/>
              <a:buNone/>
            </a:pPr>
            <a:r>
              <a:rPr lang="en-US">
                <a:latin typeface="Calibri" charset="0"/>
                <a:ea typeface="ＭＳ Ｐゴシック" charset="0"/>
              </a:rPr>
              <a:t>A perfect matching with no instabilities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Instability:</a:t>
            </a:r>
          </a:p>
          <a:p>
            <a:pPr marL="457200" lvl="1" indent="0">
              <a:buFont typeface="Arial" charset="0"/>
              <a:buNone/>
            </a:pPr>
            <a:r>
              <a:rPr lang="en-US">
                <a:latin typeface="Calibri" charset="0"/>
                <a:ea typeface="ＭＳ Ｐゴシック" charset="0"/>
              </a:rPr>
              <a:t>There exists an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(m, w) </a:t>
            </a:r>
            <a:r>
              <a:rPr lang="en-US">
                <a:solidFill>
                  <a:srgbClr val="FF0000"/>
                </a:solidFill>
                <a:latin typeface="Calibri" charset="0"/>
                <a:ea typeface="ＭＳ Ｐゴシック" charset="0"/>
              </a:rPr>
              <a:t>not</a:t>
            </a:r>
            <a:r>
              <a:rPr lang="en-US">
                <a:latin typeface="Calibri" charset="0"/>
                <a:ea typeface="ＭＳ Ｐゴシック" charset="0"/>
              </a:rPr>
              <a:t> </a:t>
            </a:r>
            <a:r>
              <a:rPr lang="en-US">
                <a:solidFill>
                  <a:srgbClr val="FF0000"/>
                </a:solidFill>
                <a:latin typeface="Calibri" charset="0"/>
                <a:ea typeface="ＭＳ Ｐゴシック" charset="0"/>
              </a:rPr>
              <a:t>in</a:t>
            </a:r>
            <a:r>
              <a:rPr lang="en-US">
                <a:latin typeface="Calibri" charset="0"/>
                <a:ea typeface="ＭＳ Ｐゴシック" charset="0"/>
              </a:rPr>
              <a:t>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S</a:t>
            </a:r>
            <a:r>
              <a:rPr lang="en-US">
                <a:latin typeface="Calibri" charset="0"/>
                <a:ea typeface="ＭＳ Ｐゴシック" charset="0"/>
              </a:rPr>
              <a:t> such that both</a:t>
            </a:r>
          </a:p>
          <a:p>
            <a:pPr marL="914400" lvl="2" indent="0">
              <a:buFont typeface="Arial" charset="0"/>
              <a:buNone/>
            </a:pP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m</a:t>
            </a:r>
            <a:r>
              <a:rPr lang="en-US">
                <a:latin typeface="Calibri" charset="0"/>
                <a:ea typeface="ＭＳ Ｐゴシック" charset="0"/>
              </a:rPr>
              <a:t> prefers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w</a:t>
            </a:r>
            <a:r>
              <a:rPr lang="en-US">
                <a:latin typeface="Calibri" charset="0"/>
                <a:ea typeface="ＭＳ Ｐゴシック" charset="0"/>
              </a:rPr>
              <a:t> over his current spouse </a:t>
            </a:r>
            <a:r>
              <a:rPr lang="en-US" i="1">
                <a:latin typeface="Calibri" charset="0"/>
                <a:ea typeface="ＭＳ Ｐゴシック" charset="0"/>
              </a:rPr>
              <a:t>and</a:t>
            </a:r>
          </a:p>
          <a:p>
            <a:pPr marL="914400" lvl="2" indent="0">
              <a:buFont typeface="Arial" charset="0"/>
              <a:buNone/>
            </a:pP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w</a:t>
            </a:r>
            <a:r>
              <a:rPr lang="en-US">
                <a:latin typeface="Calibri" charset="0"/>
                <a:ea typeface="ＭＳ Ｐゴシック" charset="0"/>
              </a:rPr>
              <a:t> prefers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</a:rPr>
              <a:t>m</a:t>
            </a:r>
            <a:r>
              <a:rPr lang="en-US">
                <a:latin typeface="Calibri" charset="0"/>
                <a:ea typeface="ＭＳ Ｐゴシック" charset="0"/>
              </a:rPr>
              <a:t> over her current spouse</a:t>
            </a:r>
          </a:p>
          <a:p>
            <a:pPr marL="457200" lvl="1" indent="0">
              <a:buFont typeface="Arial" charset="0"/>
              <a:buNone/>
            </a:pPr>
            <a:r>
              <a:rPr lang="en-US">
                <a:latin typeface="Calibri" charset="0"/>
                <a:ea typeface="ＭＳ Ｐゴシック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8499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From problem to software</a:t>
            </a:r>
          </a:p>
        </p:txBody>
      </p:sp>
      <p:pic>
        <p:nvPicPr>
          <p:cNvPr id="1741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5141913"/>
            <a:ext cx="2462213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 rot="2182267">
            <a:off x="2220913" y="3625850"/>
            <a:ext cx="4854575" cy="4556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71875" y="1714500"/>
            <a:ext cx="1389063" cy="3582988"/>
            <a:chOff x="3571303" y="1715178"/>
            <a:chExt cx="1389443" cy="3582337"/>
          </a:xfrm>
        </p:grpSpPr>
        <p:sp>
          <p:nvSpPr>
            <p:cNvPr id="9" name="Freeform 8"/>
            <p:cNvSpPr/>
            <p:nvPr/>
          </p:nvSpPr>
          <p:spPr>
            <a:xfrm>
              <a:off x="3571303" y="1715178"/>
              <a:ext cx="1389443" cy="3212516"/>
            </a:xfrm>
            <a:custGeom>
              <a:avLst/>
              <a:gdLst>
                <a:gd name="connsiteX0" fmla="*/ 0 w 1389443"/>
                <a:gd name="connsiteY0" fmla="*/ 195401 h 3213246"/>
                <a:gd name="connsiteX1" fmla="*/ 303940 w 1389443"/>
                <a:gd name="connsiteY1" fmla="*/ 97701 h 3213246"/>
                <a:gd name="connsiteX2" fmla="*/ 412490 w 1389443"/>
                <a:gd name="connsiteY2" fmla="*/ 54278 h 3213246"/>
                <a:gd name="connsiteX3" fmla="*/ 607881 w 1389443"/>
                <a:gd name="connsiteY3" fmla="*/ 0 h 3213246"/>
                <a:gd name="connsiteX4" fmla="*/ 1074647 w 1389443"/>
                <a:gd name="connsiteY4" fmla="*/ 21712 h 3213246"/>
                <a:gd name="connsiteX5" fmla="*/ 1107212 w 1389443"/>
                <a:gd name="connsiteY5" fmla="*/ 43423 h 3213246"/>
                <a:gd name="connsiteX6" fmla="*/ 1139777 w 1389443"/>
                <a:gd name="connsiteY6" fmla="*/ 54278 h 3213246"/>
                <a:gd name="connsiteX7" fmla="*/ 1204907 w 1389443"/>
                <a:gd name="connsiteY7" fmla="*/ 130267 h 3213246"/>
                <a:gd name="connsiteX8" fmla="*/ 1248327 w 1389443"/>
                <a:gd name="connsiteY8" fmla="*/ 217112 h 3213246"/>
                <a:gd name="connsiteX9" fmla="*/ 1259182 w 1389443"/>
                <a:gd name="connsiteY9" fmla="*/ 293101 h 3213246"/>
                <a:gd name="connsiteX10" fmla="*/ 1270037 w 1389443"/>
                <a:gd name="connsiteY10" fmla="*/ 379945 h 3213246"/>
                <a:gd name="connsiteX11" fmla="*/ 1389443 w 1389443"/>
                <a:gd name="connsiteY11" fmla="*/ 390801 h 3213246"/>
                <a:gd name="connsiteX12" fmla="*/ 1367732 w 1389443"/>
                <a:gd name="connsiteY12" fmla="*/ 1020423 h 3213246"/>
                <a:gd name="connsiteX13" fmla="*/ 1346022 w 1389443"/>
                <a:gd name="connsiteY13" fmla="*/ 1096412 h 3213246"/>
                <a:gd name="connsiteX14" fmla="*/ 1335167 w 1389443"/>
                <a:gd name="connsiteY14" fmla="*/ 1172401 h 3213246"/>
                <a:gd name="connsiteX15" fmla="*/ 1313457 w 1389443"/>
                <a:gd name="connsiteY15" fmla="*/ 1248390 h 3213246"/>
                <a:gd name="connsiteX16" fmla="*/ 1302602 w 1389443"/>
                <a:gd name="connsiteY16" fmla="*/ 1313523 h 3213246"/>
                <a:gd name="connsiteX17" fmla="*/ 1280892 w 1389443"/>
                <a:gd name="connsiteY17" fmla="*/ 1389512 h 3213246"/>
                <a:gd name="connsiteX18" fmla="*/ 1259182 w 1389443"/>
                <a:gd name="connsiteY18" fmla="*/ 1498068 h 3213246"/>
                <a:gd name="connsiteX19" fmla="*/ 1215762 w 1389443"/>
                <a:gd name="connsiteY19" fmla="*/ 1574057 h 3213246"/>
                <a:gd name="connsiteX20" fmla="*/ 1204907 w 1389443"/>
                <a:gd name="connsiteY20" fmla="*/ 1617479 h 3213246"/>
                <a:gd name="connsiteX21" fmla="*/ 1161487 w 1389443"/>
                <a:gd name="connsiteY21" fmla="*/ 1650046 h 3213246"/>
                <a:gd name="connsiteX22" fmla="*/ 1096357 w 1389443"/>
                <a:gd name="connsiteY22" fmla="*/ 1704323 h 3213246"/>
                <a:gd name="connsiteX23" fmla="*/ 1063792 w 1389443"/>
                <a:gd name="connsiteY23" fmla="*/ 1736890 h 3213246"/>
                <a:gd name="connsiteX24" fmla="*/ 1031227 w 1389443"/>
                <a:gd name="connsiteY24" fmla="*/ 1758601 h 3213246"/>
                <a:gd name="connsiteX25" fmla="*/ 998662 w 1389443"/>
                <a:gd name="connsiteY25" fmla="*/ 1802023 h 3213246"/>
                <a:gd name="connsiteX26" fmla="*/ 933532 w 1389443"/>
                <a:gd name="connsiteY26" fmla="*/ 1856301 h 3213246"/>
                <a:gd name="connsiteX27" fmla="*/ 868401 w 1389443"/>
                <a:gd name="connsiteY27" fmla="*/ 1899723 h 3213246"/>
                <a:gd name="connsiteX28" fmla="*/ 846691 w 1389443"/>
                <a:gd name="connsiteY28" fmla="*/ 1921435 h 3213246"/>
                <a:gd name="connsiteX29" fmla="*/ 770706 w 1389443"/>
                <a:gd name="connsiteY29" fmla="*/ 1975712 h 3213246"/>
                <a:gd name="connsiteX30" fmla="*/ 716431 w 1389443"/>
                <a:gd name="connsiteY30" fmla="*/ 2029990 h 3213246"/>
                <a:gd name="connsiteX31" fmla="*/ 673011 w 1389443"/>
                <a:gd name="connsiteY31" fmla="*/ 2073412 h 3213246"/>
                <a:gd name="connsiteX32" fmla="*/ 662156 w 1389443"/>
                <a:gd name="connsiteY32" fmla="*/ 2105979 h 3213246"/>
                <a:gd name="connsiteX33" fmla="*/ 629591 w 1389443"/>
                <a:gd name="connsiteY33" fmla="*/ 2171112 h 3213246"/>
                <a:gd name="connsiteX34" fmla="*/ 597026 w 1389443"/>
                <a:gd name="connsiteY34" fmla="*/ 2312235 h 3213246"/>
                <a:gd name="connsiteX35" fmla="*/ 586171 w 1389443"/>
                <a:gd name="connsiteY35" fmla="*/ 2355657 h 3213246"/>
                <a:gd name="connsiteX36" fmla="*/ 564461 w 1389443"/>
                <a:gd name="connsiteY36" fmla="*/ 2464213 h 3213246"/>
                <a:gd name="connsiteX37" fmla="*/ 575316 w 1389443"/>
                <a:gd name="connsiteY37" fmla="*/ 2789879 h 3213246"/>
                <a:gd name="connsiteX38" fmla="*/ 597026 w 1389443"/>
                <a:gd name="connsiteY38" fmla="*/ 2811591 h 3213246"/>
                <a:gd name="connsiteX39" fmla="*/ 629591 w 1389443"/>
                <a:gd name="connsiteY39" fmla="*/ 2822446 h 3213246"/>
                <a:gd name="connsiteX40" fmla="*/ 629591 w 1389443"/>
                <a:gd name="connsiteY40" fmla="*/ 3213246 h 321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89443" h="3213246">
                  <a:moveTo>
                    <a:pt x="0" y="195401"/>
                  </a:moveTo>
                  <a:cubicBezTo>
                    <a:pt x="101313" y="162834"/>
                    <a:pt x="203251" y="132149"/>
                    <a:pt x="303940" y="97701"/>
                  </a:cubicBezTo>
                  <a:cubicBezTo>
                    <a:pt x="340813" y="85086"/>
                    <a:pt x="375922" y="67751"/>
                    <a:pt x="412490" y="54278"/>
                  </a:cubicBezTo>
                  <a:cubicBezTo>
                    <a:pt x="510781" y="18064"/>
                    <a:pt x="506854" y="22452"/>
                    <a:pt x="607881" y="0"/>
                  </a:cubicBezTo>
                  <a:cubicBezTo>
                    <a:pt x="763470" y="7237"/>
                    <a:pt x="919476" y="8218"/>
                    <a:pt x="1074647" y="21712"/>
                  </a:cubicBezTo>
                  <a:cubicBezTo>
                    <a:pt x="1087644" y="22842"/>
                    <a:pt x="1095543" y="37588"/>
                    <a:pt x="1107212" y="43423"/>
                  </a:cubicBezTo>
                  <a:cubicBezTo>
                    <a:pt x="1117446" y="48540"/>
                    <a:pt x="1128922" y="50660"/>
                    <a:pt x="1139777" y="54278"/>
                  </a:cubicBezTo>
                  <a:cubicBezTo>
                    <a:pt x="1166482" y="80985"/>
                    <a:pt x="1188376" y="97204"/>
                    <a:pt x="1204907" y="130267"/>
                  </a:cubicBezTo>
                  <a:cubicBezTo>
                    <a:pt x="1258020" y="236497"/>
                    <a:pt x="1198027" y="141658"/>
                    <a:pt x="1248327" y="217112"/>
                  </a:cubicBezTo>
                  <a:cubicBezTo>
                    <a:pt x="1251945" y="242442"/>
                    <a:pt x="1255801" y="267739"/>
                    <a:pt x="1259182" y="293101"/>
                  </a:cubicBezTo>
                  <a:cubicBezTo>
                    <a:pt x="1263037" y="322018"/>
                    <a:pt x="1246699" y="362441"/>
                    <a:pt x="1270037" y="379945"/>
                  </a:cubicBezTo>
                  <a:cubicBezTo>
                    <a:pt x="1302009" y="403925"/>
                    <a:pt x="1349641" y="387182"/>
                    <a:pt x="1389443" y="390801"/>
                  </a:cubicBezTo>
                  <a:cubicBezTo>
                    <a:pt x="1382206" y="600675"/>
                    <a:pt x="1380630" y="810821"/>
                    <a:pt x="1367732" y="1020423"/>
                  </a:cubicBezTo>
                  <a:cubicBezTo>
                    <a:pt x="1366114" y="1046716"/>
                    <a:pt x="1351541" y="1070654"/>
                    <a:pt x="1346022" y="1096412"/>
                  </a:cubicBezTo>
                  <a:cubicBezTo>
                    <a:pt x="1340661" y="1121431"/>
                    <a:pt x="1340528" y="1147382"/>
                    <a:pt x="1335167" y="1172401"/>
                  </a:cubicBezTo>
                  <a:cubicBezTo>
                    <a:pt x="1329648" y="1198159"/>
                    <a:pt x="1319380" y="1222721"/>
                    <a:pt x="1313457" y="1248390"/>
                  </a:cubicBezTo>
                  <a:cubicBezTo>
                    <a:pt x="1308508" y="1269837"/>
                    <a:pt x="1307551" y="1292076"/>
                    <a:pt x="1302602" y="1313523"/>
                  </a:cubicBezTo>
                  <a:cubicBezTo>
                    <a:pt x="1296679" y="1339192"/>
                    <a:pt x="1286815" y="1363843"/>
                    <a:pt x="1280892" y="1389512"/>
                  </a:cubicBezTo>
                  <a:cubicBezTo>
                    <a:pt x="1273388" y="1422030"/>
                    <a:pt x="1271441" y="1465375"/>
                    <a:pt x="1259182" y="1498068"/>
                  </a:cubicBezTo>
                  <a:cubicBezTo>
                    <a:pt x="1247378" y="1529548"/>
                    <a:pt x="1233758" y="1547062"/>
                    <a:pt x="1215762" y="1574057"/>
                  </a:cubicBezTo>
                  <a:cubicBezTo>
                    <a:pt x="1212144" y="1588531"/>
                    <a:pt x="1213578" y="1605338"/>
                    <a:pt x="1204907" y="1617479"/>
                  </a:cubicBezTo>
                  <a:cubicBezTo>
                    <a:pt x="1194392" y="1632201"/>
                    <a:pt x="1175614" y="1638744"/>
                    <a:pt x="1161487" y="1650046"/>
                  </a:cubicBezTo>
                  <a:cubicBezTo>
                    <a:pt x="1139420" y="1667701"/>
                    <a:pt x="1117479" y="1685547"/>
                    <a:pt x="1096357" y="1704323"/>
                  </a:cubicBezTo>
                  <a:cubicBezTo>
                    <a:pt x="1084883" y="1714522"/>
                    <a:pt x="1075585" y="1727062"/>
                    <a:pt x="1063792" y="1736890"/>
                  </a:cubicBezTo>
                  <a:cubicBezTo>
                    <a:pt x="1053770" y="1745242"/>
                    <a:pt x="1040452" y="1749376"/>
                    <a:pt x="1031227" y="1758601"/>
                  </a:cubicBezTo>
                  <a:cubicBezTo>
                    <a:pt x="1018434" y="1771394"/>
                    <a:pt x="1010244" y="1788124"/>
                    <a:pt x="998662" y="1802023"/>
                  </a:cubicBezTo>
                  <a:cubicBezTo>
                    <a:pt x="976341" y="1828810"/>
                    <a:pt x="963607" y="1831238"/>
                    <a:pt x="933532" y="1856301"/>
                  </a:cubicBezTo>
                  <a:cubicBezTo>
                    <a:pt x="883804" y="1897742"/>
                    <a:pt x="947182" y="1860331"/>
                    <a:pt x="868401" y="1899723"/>
                  </a:cubicBezTo>
                  <a:cubicBezTo>
                    <a:pt x="861164" y="1906960"/>
                    <a:pt x="854683" y="1915041"/>
                    <a:pt x="846691" y="1921435"/>
                  </a:cubicBezTo>
                  <a:cubicBezTo>
                    <a:pt x="788321" y="1968134"/>
                    <a:pt x="839473" y="1914583"/>
                    <a:pt x="770706" y="1975712"/>
                  </a:cubicBezTo>
                  <a:cubicBezTo>
                    <a:pt x="751583" y="1992711"/>
                    <a:pt x="734523" y="2011897"/>
                    <a:pt x="716431" y="2029990"/>
                  </a:cubicBezTo>
                  <a:lnTo>
                    <a:pt x="673011" y="2073412"/>
                  </a:lnTo>
                  <a:cubicBezTo>
                    <a:pt x="669393" y="2084268"/>
                    <a:pt x="666803" y="2095522"/>
                    <a:pt x="662156" y="2105979"/>
                  </a:cubicBezTo>
                  <a:cubicBezTo>
                    <a:pt x="652298" y="2128161"/>
                    <a:pt x="637755" y="2148253"/>
                    <a:pt x="629591" y="2171112"/>
                  </a:cubicBezTo>
                  <a:cubicBezTo>
                    <a:pt x="613943" y="2214928"/>
                    <a:pt x="607217" y="2266372"/>
                    <a:pt x="597026" y="2312235"/>
                  </a:cubicBezTo>
                  <a:cubicBezTo>
                    <a:pt x="593790" y="2326799"/>
                    <a:pt x="588840" y="2340978"/>
                    <a:pt x="586171" y="2355657"/>
                  </a:cubicBezTo>
                  <a:cubicBezTo>
                    <a:pt x="566214" y="2465427"/>
                    <a:pt x="586754" y="2397330"/>
                    <a:pt x="564461" y="2464213"/>
                  </a:cubicBezTo>
                  <a:cubicBezTo>
                    <a:pt x="568079" y="2572768"/>
                    <a:pt x="565178" y="2681738"/>
                    <a:pt x="575316" y="2789879"/>
                  </a:cubicBezTo>
                  <a:cubicBezTo>
                    <a:pt x="576271" y="2800069"/>
                    <a:pt x="588250" y="2806325"/>
                    <a:pt x="597026" y="2811591"/>
                  </a:cubicBezTo>
                  <a:cubicBezTo>
                    <a:pt x="606837" y="2817478"/>
                    <a:pt x="628666" y="2811041"/>
                    <a:pt x="629591" y="2822446"/>
                  </a:cubicBezTo>
                  <a:cubicBezTo>
                    <a:pt x="640118" y="2952287"/>
                    <a:pt x="629591" y="3082979"/>
                    <a:pt x="629591" y="3213246"/>
                  </a:cubicBezTo>
                </a:path>
              </a:pathLst>
            </a:custGeom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125493" y="5014991"/>
              <a:ext cx="119095" cy="282524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7413" name="Picture 2" descr="Argue_1677436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7638"/>
            <a:ext cx="23002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62925" y="3213613"/>
            <a:ext cx="276394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CSE331</a:t>
            </a:r>
          </a:p>
        </p:txBody>
      </p:sp>
      <p:sp>
        <p:nvSpPr>
          <p:cNvPr id="11" name="Right Arrow 10"/>
          <p:cNvSpPr/>
          <p:nvPr/>
        </p:nvSpPr>
        <p:spPr>
          <a:xfrm rot="2182267">
            <a:off x="5772150" y="4792663"/>
            <a:ext cx="920750" cy="4556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0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valid matching</a:t>
            </a: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252538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062538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3187700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>
          <a:xfrm>
            <a:off x="2817813" y="1943100"/>
            <a:ext cx="3121025" cy="2936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Left-Right Arrow 19"/>
          <p:cNvSpPr/>
          <p:nvPr/>
        </p:nvSpPr>
        <p:spPr>
          <a:xfrm rot="2199720">
            <a:off x="2322513" y="4714875"/>
            <a:ext cx="4102100" cy="32543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1754" name="Group 23"/>
          <p:cNvGrpSpPr>
            <a:grpSpLocks/>
          </p:cNvGrpSpPr>
          <p:nvPr/>
        </p:nvGrpSpPr>
        <p:grpSpPr bwMode="auto">
          <a:xfrm>
            <a:off x="1677988" y="2514600"/>
            <a:ext cx="5248275" cy="4251325"/>
            <a:chOff x="1677988" y="2513844"/>
            <a:chExt cx="5247629" cy="4251805"/>
          </a:xfrm>
        </p:grpSpPr>
        <p:sp>
          <p:nvSpPr>
            <p:cNvPr id="31755" name="TextBox 13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1756" name="TextBox 14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1757" name="TextBox 15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1758" name="TextBox 20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1759" name="TextBox 21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1760" name="TextBox 22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120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Not a matching</a:t>
            </a:r>
          </a:p>
        </p:txBody>
      </p:sp>
      <p:pic>
        <p:nvPicPr>
          <p:cNvPr id="3277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252538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062538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3187700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>
          <a:xfrm>
            <a:off x="2681288" y="1943100"/>
            <a:ext cx="3430587" cy="2936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Left-Right Arrow 19"/>
          <p:cNvSpPr/>
          <p:nvPr/>
        </p:nvSpPr>
        <p:spPr>
          <a:xfrm rot="2826854">
            <a:off x="2019301" y="3975100"/>
            <a:ext cx="4887912" cy="32543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2778" name="Group 10"/>
          <p:cNvGrpSpPr>
            <a:grpSpLocks/>
          </p:cNvGrpSpPr>
          <p:nvPr/>
        </p:nvGrpSpPr>
        <p:grpSpPr bwMode="auto">
          <a:xfrm>
            <a:off x="1677988" y="2514600"/>
            <a:ext cx="5248275" cy="4251325"/>
            <a:chOff x="1677988" y="2513844"/>
            <a:chExt cx="5247629" cy="4251805"/>
          </a:xfrm>
        </p:grpSpPr>
        <p:sp>
          <p:nvSpPr>
            <p:cNvPr id="32779" name="TextBox 11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2780" name="TextBox 12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2781" name="TextBox 13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2782" name="TextBox 14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2783" name="TextBox 15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2784" name="TextBox 16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744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Perfect Matching</a:t>
            </a:r>
          </a:p>
        </p:txBody>
      </p:sp>
      <p:pic>
        <p:nvPicPr>
          <p:cNvPr id="3379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252538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062538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3187700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>
          <a:xfrm>
            <a:off x="2659063" y="1943100"/>
            <a:ext cx="3279775" cy="2936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Left-Right Arrow 19"/>
          <p:cNvSpPr/>
          <p:nvPr/>
        </p:nvSpPr>
        <p:spPr>
          <a:xfrm rot="2199720">
            <a:off x="2309813" y="4776788"/>
            <a:ext cx="4295775" cy="32543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8884059">
            <a:off x="2347913" y="4711700"/>
            <a:ext cx="4051300" cy="3556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3803" name="Group 11"/>
          <p:cNvGrpSpPr>
            <a:grpSpLocks/>
          </p:cNvGrpSpPr>
          <p:nvPr/>
        </p:nvGrpSpPr>
        <p:grpSpPr bwMode="auto">
          <a:xfrm>
            <a:off x="1677988" y="2514600"/>
            <a:ext cx="5248275" cy="4251325"/>
            <a:chOff x="1677988" y="2513844"/>
            <a:chExt cx="5247629" cy="4251805"/>
          </a:xfrm>
        </p:grpSpPr>
        <p:sp>
          <p:nvSpPr>
            <p:cNvPr id="33804" name="TextBox 12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3805" name="TextBox 13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3806" name="TextBox 14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3807" name="TextBox 15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3808" name="TextBox 16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3809" name="TextBox 17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9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Preferences</a:t>
            </a:r>
          </a:p>
        </p:txBody>
      </p:sp>
      <p:pic>
        <p:nvPicPr>
          <p:cNvPr id="3481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2538"/>
            <a:ext cx="1376363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5062538"/>
            <a:ext cx="13366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3187700"/>
            <a:ext cx="1387475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1620838"/>
            <a:ext cx="53181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16208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8" y="1620838"/>
            <a:ext cx="60166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3602038"/>
            <a:ext cx="5302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36020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3602038"/>
            <a:ext cx="60166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367338"/>
            <a:ext cx="53181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3673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5365750"/>
            <a:ext cx="6016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1620838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620838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1620838"/>
            <a:ext cx="61118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602038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7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602038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8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3602038"/>
            <a:ext cx="61118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9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5381625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0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381625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5381625"/>
            <a:ext cx="611187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42" name="Group 26"/>
          <p:cNvGrpSpPr>
            <a:grpSpLocks/>
          </p:cNvGrpSpPr>
          <p:nvPr/>
        </p:nvGrpSpPr>
        <p:grpSpPr bwMode="auto">
          <a:xfrm>
            <a:off x="601663" y="2514600"/>
            <a:ext cx="5248275" cy="4251325"/>
            <a:chOff x="1677988" y="2513844"/>
            <a:chExt cx="5247629" cy="4251805"/>
          </a:xfrm>
        </p:grpSpPr>
        <p:sp>
          <p:nvSpPr>
            <p:cNvPr id="34843" name="TextBox 27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4844" name="TextBox 28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4845" name="TextBox 29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4846" name="TextBox 30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4847" name="TextBox 31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4848" name="TextBox 32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2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3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Instability</a:t>
            </a:r>
          </a:p>
        </p:txBody>
      </p:sp>
      <p:pic>
        <p:nvPicPr>
          <p:cNvPr id="3584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096963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3032125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906963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1096963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032125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3" y="4906963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>
          <a:xfrm>
            <a:off x="1423988" y="1787525"/>
            <a:ext cx="3279775" cy="2921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Left-Right Arrow 19"/>
          <p:cNvSpPr/>
          <p:nvPr/>
        </p:nvSpPr>
        <p:spPr>
          <a:xfrm rot="2199720">
            <a:off x="1074738" y="4621213"/>
            <a:ext cx="4295775" cy="32543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8884059">
            <a:off x="1112838" y="4556125"/>
            <a:ext cx="4051300" cy="35401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5851" name="Group 37"/>
          <p:cNvGrpSpPr>
            <a:grpSpLocks/>
          </p:cNvGrpSpPr>
          <p:nvPr/>
        </p:nvGrpSpPr>
        <p:grpSpPr bwMode="auto">
          <a:xfrm>
            <a:off x="6378575" y="3032125"/>
            <a:ext cx="2397125" cy="1417638"/>
            <a:chOff x="457200" y="1252538"/>
            <a:chExt cx="8064500" cy="5503862"/>
          </a:xfrm>
        </p:grpSpPr>
        <p:pic>
          <p:nvPicPr>
            <p:cNvPr id="35860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52538"/>
              <a:ext cx="137626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1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87700"/>
              <a:ext cx="134640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2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10" y="5062538"/>
              <a:ext cx="133585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3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1252538"/>
              <a:ext cx="1234637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4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3187700"/>
              <a:ext cx="1386921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5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9872" y="5062538"/>
              <a:ext cx="139461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6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16208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7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16208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8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659" y="16208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9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36020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0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36020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1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791" y="36020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2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596" y="53673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3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978" y="53673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4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5365505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5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16208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6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16208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7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16208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8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36020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9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36020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80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36020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81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5381554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82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5381554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83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5381554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Left-Right Arrow 38"/>
          <p:cNvSpPr/>
          <p:nvPr/>
        </p:nvSpPr>
        <p:spPr>
          <a:xfrm>
            <a:off x="1403350" y="3636963"/>
            <a:ext cx="3548063" cy="642937"/>
          </a:xfrm>
          <a:prstGeom prst="left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5853" name="Group 37"/>
          <p:cNvGrpSpPr>
            <a:grpSpLocks/>
          </p:cNvGrpSpPr>
          <p:nvPr/>
        </p:nvGrpSpPr>
        <p:grpSpPr bwMode="auto">
          <a:xfrm>
            <a:off x="457200" y="2349500"/>
            <a:ext cx="5248275" cy="4251325"/>
            <a:chOff x="1677988" y="2513844"/>
            <a:chExt cx="5247629" cy="4251805"/>
          </a:xfrm>
        </p:grpSpPr>
        <p:sp>
          <p:nvSpPr>
            <p:cNvPr id="35854" name="TextBox 39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5855" name="TextBox 40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5856" name="TextBox 41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5857" name="TextBox 42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5858" name="TextBox 43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5859" name="TextBox 44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18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3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</a:t>
            </a:r>
          </a:p>
        </p:txBody>
      </p:sp>
      <p:pic>
        <p:nvPicPr>
          <p:cNvPr id="3686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096963"/>
            <a:ext cx="13747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3032125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906963"/>
            <a:ext cx="13350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1096963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032125"/>
            <a:ext cx="138588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3" y="4906963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eft-Right Arrow 18"/>
          <p:cNvSpPr/>
          <p:nvPr/>
        </p:nvSpPr>
        <p:spPr>
          <a:xfrm>
            <a:off x="1423988" y="1787525"/>
            <a:ext cx="3279775" cy="2921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6873" name="Group 37"/>
          <p:cNvGrpSpPr>
            <a:grpSpLocks/>
          </p:cNvGrpSpPr>
          <p:nvPr/>
        </p:nvGrpSpPr>
        <p:grpSpPr bwMode="auto">
          <a:xfrm>
            <a:off x="6378575" y="3032125"/>
            <a:ext cx="2397125" cy="1417638"/>
            <a:chOff x="457200" y="1252538"/>
            <a:chExt cx="8064500" cy="5503862"/>
          </a:xfrm>
        </p:grpSpPr>
        <p:pic>
          <p:nvPicPr>
            <p:cNvPr id="36883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52538"/>
              <a:ext cx="137626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4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87700"/>
              <a:ext cx="134640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5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10" y="5062538"/>
              <a:ext cx="133585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6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1252538"/>
              <a:ext cx="1234637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3187700"/>
              <a:ext cx="1386921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8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9872" y="5062538"/>
              <a:ext cx="139461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16208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0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16208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1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659" y="16208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2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36020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36020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791" y="36020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5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596" y="53673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6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978" y="53673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7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5365505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16208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9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16208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0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16208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1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36020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36020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3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36020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4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5381554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5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5381554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06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5381554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874" name="Group 37"/>
          <p:cNvGrpSpPr>
            <a:grpSpLocks/>
          </p:cNvGrpSpPr>
          <p:nvPr/>
        </p:nvGrpSpPr>
        <p:grpSpPr bwMode="auto">
          <a:xfrm>
            <a:off x="457200" y="2349500"/>
            <a:ext cx="5248275" cy="4251325"/>
            <a:chOff x="1677988" y="2513844"/>
            <a:chExt cx="5247629" cy="4251805"/>
          </a:xfrm>
        </p:grpSpPr>
        <p:sp>
          <p:nvSpPr>
            <p:cNvPr id="36877" name="TextBox 39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36878" name="TextBox 40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36879" name="TextBox 41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36880" name="TextBox 42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36881" name="TextBox 43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36882" name="TextBox 44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  <p:sp>
        <p:nvSpPr>
          <p:cNvPr id="45" name="Left-Right Arrow 44"/>
          <p:cNvSpPr/>
          <p:nvPr/>
        </p:nvSpPr>
        <p:spPr>
          <a:xfrm>
            <a:off x="1423988" y="3690938"/>
            <a:ext cx="3279775" cy="2921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Left-Right Arrow 45"/>
          <p:cNvSpPr/>
          <p:nvPr/>
        </p:nvSpPr>
        <p:spPr>
          <a:xfrm>
            <a:off x="1423988" y="5538788"/>
            <a:ext cx="3279775" cy="2921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9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stable marriage</a:t>
            </a:r>
          </a:p>
        </p:txBody>
      </p:sp>
      <p:grpSp>
        <p:nvGrpSpPr>
          <p:cNvPr id="37890" name="Group 19"/>
          <p:cNvGrpSpPr>
            <a:grpSpLocks/>
          </p:cNvGrpSpPr>
          <p:nvPr/>
        </p:nvGrpSpPr>
        <p:grpSpPr bwMode="auto">
          <a:xfrm>
            <a:off x="2555875" y="1552575"/>
            <a:ext cx="3406775" cy="1366838"/>
            <a:chOff x="624807" y="1752859"/>
            <a:chExt cx="8121172" cy="4261123"/>
          </a:xfrm>
        </p:grpSpPr>
        <p:pic>
          <p:nvPicPr>
            <p:cNvPr id="3790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906" y="1754931"/>
              <a:ext cx="1309989" cy="1959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07" y="1752859"/>
              <a:ext cx="1593976" cy="1961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11" y="4052166"/>
              <a:ext cx="1362372" cy="1961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906" y="4052166"/>
              <a:ext cx="1471362" cy="1961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06" name="Group 9"/>
            <p:cNvGrpSpPr>
              <a:grpSpLocks/>
            </p:cNvGrpSpPr>
            <p:nvPr/>
          </p:nvGrpSpPr>
          <p:grpSpPr bwMode="auto">
            <a:xfrm>
              <a:off x="7013913" y="4412894"/>
              <a:ext cx="1732066" cy="949753"/>
              <a:chOff x="6861513" y="2154937"/>
              <a:chExt cx="1732066" cy="949753"/>
            </a:xfrm>
          </p:grpSpPr>
          <p:pic>
            <p:nvPicPr>
              <p:cNvPr id="37916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1513" y="2154937"/>
                <a:ext cx="771675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7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4028" y="2154937"/>
                <a:ext cx="659551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907" name="Group 10"/>
            <p:cNvGrpSpPr>
              <a:grpSpLocks/>
            </p:cNvGrpSpPr>
            <p:nvPr/>
          </p:nvGrpSpPr>
          <p:grpSpPr bwMode="auto">
            <a:xfrm>
              <a:off x="7013913" y="2307337"/>
              <a:ext cx="1732066" cy="949753"/>
              <a:chOff x="6861513" y="2154937"/>
              <a:chExt cx="1732066" cy="949753"/>
            </a:xfrm>
          </p:grpSpPr>
          <p:pic>
            <p:nvPicPr>
              <p:cNvPr id="37914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1513" y="2154937"/>
                <a:ext cx="771675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5" name="Picture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4028" y="2154937"/>
                <a:ext cx="659551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908" name="Group 15"/>
            <p:cNvGrpSpPr>
              <a:grpSpLocks/>
            </p:cNvGrpSpPr>
            <p:nvPr/>
          </p:nvGrpSpPr>
          <p:grpSpPr bwMode="auto">
            <a:xfrm>
              <a:off x="2371669" y="4412894"/>
              <a:ext cx="1566758" cy="949753"/>
              <a:chOff x="2371669" y="2307337"/>
              <a:chExt cx="1566758" cy="949753"/>
            </a:xfrm>
          </p:grpSpPr>
          <p:pic>
            <p:nvPicPr>
              <p:cNvPr id="37912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1669" y="2307337"/>
                <a:ext cx="634861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3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6112" y="2307337"/>
                <a:ext cx="712315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909" name="Group 16"/>
            <p:cNvGrpSpPr>
              <a:grpSpLocks/>
            </p:cNvGrpSpPr>
            <p:nvPr/>
          </p:nvGrpSpPr>
          <p:grpSpPr bwMode="auto">
            <a:xfrm>
              <a:off x="2524069" y="2459737"/>
              <a:ext cx="1566758" cy="949753"/>
              <a:chOff x="2371669" y="2307337"/>
              <a:chExt cx="1566758" cy="949753"/>
            </a:xfrm>
          </p:grpSpPr>
          <p:pic>
            <p:nvPicPr>
              <p:cNvPr id="37910" name="Picture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1669" y="2307337"/>
                <a:ext cx="634861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1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6112" y="2307337"/>
                <a:ext cx="712315" cy="94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3789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3359150"/>
            <a:ext cx="9620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359150"/>
            <a:ext cx="11684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5233988"/>
            <a:ext cx="1038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5233988"/>
            <a:ext cx="11207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08288" y="3929063"/>
            <a:ext cx="3270250" cy="2432050"/>
            <a:chOff x="2808288" y="3929063"/>
            <a:chExt cx="3270250" cy="2432050"/>
          </a:xfrm>
        </p:grpSpPr>
        <p:sp>
          <p:nvSpPr>
            <p:cNvPr id="27" name="Left-Right Arrow 26"/>
            <p:cNvSpPr/>
            <p:nvPr/>
          </p:nvSpPr>
          <p:spPr>
            <a:xfrm>
              <a:off x="2908300" y="3929063"/>
              <a:ext cx="3170238" cy="401637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>
              <a:off x="2808288" y="5959475"/>
              <a:ext cx="3170237" cy="401638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9" name="Cloud Callout 28"/>
          <p:cNvSpPr/>
          <p:nvPr/>
        </p:nvSpPr>
        <p:spPr>
          <a:xfrm>
            <a:off x="282575" y="1247775"/>
            <a:ext cx="2039938" cy="1671638"/>
          </a:xfrm>
          <a:prstGeom prst="cloudCallout">
            <a:avLst>
              <a:gd name="adj1" fmla="val 57890"/>
              <a:gd name="adj2" fmla="val -725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Even though BBT and JA are not very happy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587625" y="4770438"/>
            <a:ext cx="3694113" cy="495300"/>
            <a:chOff x="2588127" y="4770784"/>
            <a:chExt cx="3693814" cy="495622"/>
          </a:xfrm>
        </p:grpSpPr>
        <p:sp>
          <p:nvSpPr>
            <p:cNvPr id="3" name="Left-Right Arrow 2"/>
            <p:cNvSpPr/>
            <p:nvPr/>
          </p:nvSpPr>
          <p:spPr>
            <a:xfrm rot="8911043">
              <a:off x="2589715" y="4770784"/>
              <a:ext cx="3692226" cy="463851"/>
            </a:xfrm>
            <a:prstGeom prst="left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 rot="12515525">
              <a:off x="2588127" y="4802555"/>
              <a:ext cx="3692226" cy="463851"/>
            </a:xfrm>
            <a:prstGeom prst="left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79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Two stable matchings</a:t>
            </a:r>
          </a:p>
        </p:txBody>
      </p:sp>
      <p:pic>
        <p:nvPicPr>
          <p:cNvPr id="3891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1552575"/>
            <a:ext cx="5492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552575"/>
            <a:ext cx="6683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290763"/>
            <a:ext cx="571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2290763"/>
            <a:ext cx="6159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2378075"/>
            <a:ext cx="323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2378075"/>
            <a:ext cx="2778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730375"/>
            <a:ext cx="323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1779588"/>
            <a:ext cx="276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2341563"/>
            <a:ext cx="266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41563"/>
            <a:ext cx="298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24" name="Group 16"/>
          <p:cNvGrpSpPr>
            <a:grpSpLocks/>
          </p:cNvGrpSpPr>
          <p:nvPr/>
        </p:nvGrpSpPr>
        <p:grpSpPr bwMode="auto">
          <a:xfrm>
            <a:off x="3352800" y="1779588"/>
            <a:ext cx="657225" cy="304800"/>
            <a:chOff x="2371669" y="2307337"/>
            <a:chExt cx="1566758" cy="949753"/>
          </a:xfrm>
        </p:grpSpPr>
        <p:pic>
          <p:nvPicPr>
            <p:cNvPr id="38935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669" y="2307337"/>
              <a:ext cx="634861" cy="949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6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112" y="2307337"/>
              <a:ext cx="712315" cy="949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8925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3359150"/>
            <a:ext cx="9620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6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359150"/>
            <a:ext cx="11684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7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5233988"/>
            <a:ext cx="1038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8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5233988"/>
            <a:ext cx="11207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08288" y="3929063"/>
            <a:ext cx="3270250" cy="2432050"/>
            <a:chOff x="2808288" y="3929063"/>
            <a:chExt cx="3270250" cy="2432050"/>
          </a:xfrm>
        </p:grpSpPr>
        <p:sp>
          <p:nvSpPr>
            <p:cNvPr id="27" name="Left-Right Arrow 26"/>
            <p:cNvSpPr/>
            <p:nvPr/>
          </p:nvSpPr>
          <p:spPr>
            <a:xfrm>
              <a:off x="2908300" y="3929063"/>
              <a:ext cx="3170238" cy="401637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>
              <a:off x="2808288" y="5959475"/>
              <a:ext cx="3170237" cy="401638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736850" y="4737100"/>
            <a:ext cx="3494088" cy="419100"/>
            <a:chOff x="2736660" y="4736462"/>
            <a:chExt cx="3493788" cy="419576"/>
          </a:xfrm>
        </p:grpSpPr>
        <p:sp>
          <p:nvSpPr>
            <p:cNvPr id="3" name="Left-Right Arrow 2"/>
            <p:cNvSpPr/>
            <p:nvPr/>
          </p:nvSpPr>
          <p:spPr>
            <a:xfrm rot="1935491">
              <a:off x="2736660" y="4736462"/>
              <a:ext cx="3408070" cy="394147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 rot="9090239">
              <a:off x="2822378" y="4761891"/>
              <a:ext cx="3408070" cy="394147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003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Marriage problem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777875" y="1417638"/>
            <a:ext cx="8229600" cy="4525962"/>
          </a:xfrm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Input: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W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with preference lists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Output: A stable matching from </a:t>
            </a:r>
            <a:r>
              <a:rPr lang="en-US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M x W</a:t>
            </a:r>
          </a:p>
        </p:txBody>
      </p:sp>
    </p:spTree>
    <p:extLst>
      <p:ext uri="{BB962C8B-B14F-4D97-AF65-F5344CB8AC3E}">
        <p14:creationId xmlns:p14="http://schemas.microsoft.com/office/powerpoint/2010/main" val="334300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How would you solve this problem?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39693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Main Steps in Algorithm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437" name="TextBox 11"/>
          <p:cNvSpPr txBox="1">
            <a:spLocks noChangeArrowheads="1"/>
          </p:cNvSpPr>
          <p:nvPr/>
        </p:nvSpPr>
        <p:spPr bwMode="auto">
          <a:xfrm>
            <a:off x="6122988" y="1617663"/>
            <a:ext cx="2171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Real world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122988" y="2865438"/>
            <a:ext cx="282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Precise mathematical def</a:t>
            </a:r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07163" y="5178425"/>
            <a:ext cx="1787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Data Structures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270625" y="6264275"/>
            <a:ext cx="2416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Correctness/Run time</a:t>
            </a:r>
          </a:p>
        </p:txBody>
      </p:sp>
    </p:spTree>
    <p:extLst>
      <p:ext uri="{BB962C8B-B14F-4D97-AF65-F5344CB8AC3E}">
        <p14:creationId xmlns:p14="http://schemas.microsoft.com/office/powerpoint/2010/main" val="42115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4" grpId="0" animBg="1"/>
      <p:bldP spid="8" grpId="0" animBg="1"/>
      <p:bldP spid="13" grpId="0"/>
      <p:bldP spid="6" grpId="0" animBg="1"/>
      <p:bldP spid="10" grpId="0" animBg="1"/>
      <p:bldP spid="14" grpId="0"/>
      <p:bldP spid="7" grpId="0" animBg="1"/>
      <p:bldP spid="11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Two Questions</a:t>
            </a:r>
          </a:p>
        </p:txBody>
      </p:sp>
      <p:sp>
        <p:nvSpPr>
          <p:cNvPr id="43010" name="TextBox 2"/>
          <p:cNvSpPr txBox="1">
            <a:spLocks noChangeArrowheads="1"/>
          </p:cNvSpPr>
          <p:nvPr/>
        </p:nvSpPr>
        <p:spPr bwMode="auto">
          <a:xfrm>
            <a:off x="1089025" y="2266950"/>
            <a:ext cx="6534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Does a stable marriage always exist?</a:t>
            </a:r>
          </a:p>
        </p:txBody>
      </p:sp>
      <p:sp>
        <p:nvSpPr>
          <p:cNvPr id="43011" name="TextBox 3"/>
          <p:cNvSpPr txBox="1">
            <a:spLocks noChangeArrowheads="1"/>
          </p:cNvSpPr>
          <p:nvPr/>
        </p:nvSpPr>
        <p:spPr bwMode="auto">
          <a:xfrm>
            <a:off x="1241425" y="4059238"/>
            <a:ext cx="5765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If one exists, how quickly can we </a:t>
            </a:r>
          </a:p>
          <a:p>
            <a:pPr eaLnBrk="1" hangingPunct="1"/>
            <a:r>
              <a:rPr lang="en-US" sz="3000"/>
              <a:t>compute one?</a:t>
            </a:r>
          </a:p>
        </p:txBody>
      </p:sp>
    </p:spTree>
    <p:extLst>
      <p:ext uri="{BB962C8B-B14F-4D97-AF65-F5344CB8AC3E}">
        <p14:creationId xmlns:p14="http://schemas.microsoft.com/office/powerpoint/2010/main" val="288669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naïve algorithm</a:t>
            </a:r>
          </a:p>
        </p:txBody>
      </p:sp>
      <p:sp>
        <p:nvSpPr>
          <p:cNvPr id="46082" name="TextBox 2"/>
          <p:cNvSpPr txBox="1">
            <a:spLocks noChangeArrowheads="1"/>
          </p:cNvSpPr>
          <p:nvPr/>
        </p:nvSpPr>
        <p:spPr bwMode="auto">
          <a:xfrm>
            <a:off x="704850" y="1878013"/>
            <a:ext cx="7156450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Go through all possible perfect matchings </a:t>
            </a:r>
            <a:r>
              <a:rPr lang="en-US" sz="30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sp>
        <p:nvSpPr>
          <p:cNvPr id="46083" name="TextBox 3"/>
          <p:cNvSpPr txBox="1">
            <a:spLocks noChangeArrowheads="1"/>
          </p:cNvSpPr>
          <p:nvPr/>
        </p:nvSpPr>
        <p:spPr bwMode="auto">
          <a:xfrm>
            <a:off x="704850" y="3452813"/>
            <a:ext cx="38195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If </a:t>
            </a:r>
            <a:r>
              <a:rPr lang="en-US" sz="3000">
                <a:solidFill>
                  <a:srgbClr val="3366FF"/>
                </a:solidFill>
                <a:latin typeface="Calibri" charset="0"/>
              </a:rPr>
              <a:t>S</a:t>
            </a:r>
            <a:r>
              <a:rPr lang="en-US" sz="3000">
                <a:solidFill>
                  <a:srgbClr val="A100A0"/>
                </a:solidFill>
                <a:latin typeface="Calibri" charset="0"/>
              </a:rPr>
              <a:t> </a:t>
            </a:r>
            <a:r>
              <a:rPr lang="en-US" sz="3000">
                <a:latin typeface="Calibri" charset="0"/>
              </a:rPr>
              <a:t>is a stable matching</a:t>
            </a:r>
          </a:p>
        </p:txBody>
      </p:sp>
      <p:sp>
        <p:nvSpPr>
          <p:cNvPr id="46084" name="TextBox 4"/>
          <p:cNvSpPr txBox="1">
            <a:spLocks noChangeArrowheads="1"/>
          </p:cNvSpPr>
          <p:nvPr/>
        </p:nvSpPr>
        <p:spPr bwMode="auto">
          <a:xfrm>
            <a:off x="1139825" y="4157663"/>
            <a:ext cx="9412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return S</a:t>
            </a:r>
          </a:p>
        </p:txBody>
      </p:sp>
      <p:sp>
        <p:nvSpPr>
          <p:cNvPr id="46085" name="TextBox 5"/>
          <p:cNvSpPr txBox="1">
            <a:spLocks noChangeArrowheads="1"/>
          </p:cNvSpPr>
          <p:nvPr/>
        </p:nvSpPr>
        <p:spPr bwMode="auto">
          <a:xfrm>
            <a:off x="704850" y="5210175"/>
            <a:ext cx="62976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Else move to the next perfect matching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167313" y="2393950"/>
            <a:ext cx="3670300" cy="2857500"/>
            <a:chOff x="1291748" y="3656110"/>
            <a:chExt cx="1303598" cy="1166779"/>
          </a:xfrm>
        </p:grpSpPr>
        <p:pic>
          <p:nvPicPr>
            <p:cNvPr id="46087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1291748" y="3656110"/>
              <a:ext cx="1164812" cy="1166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88" name="TextBox 44"/>
            <p:cNvSpPr txBox="1">
              <a:spLocks noChangeArrowheads="1"/>
            </p:cNvSpPr>
            <p:nvPr/>
          </p:nvSpPr>
          <p:spPr bwMode="auto">
            <a:xfrm>
              <a:off x="1515252" y="4453558"/>
              <a:ext cx="1080094" cy="20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500">
                  <a:solidFill>
                    <a:schemeClr val="bg1"/>
                  </a:solidFill>
                  <a:latin typeface="Calibri" charset="0"/>
                </a:rPr>
                <a:t>n! matchings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22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Gale-Shapley Algorithm</a:t>
            </a:r>
          </a:p>
        </p:txBody>
      </p:sp>
      <p:pic>
        <p:nvPicPr>
          <p:cNvPr id="4710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2747963"/>
            <a:ext cx="2960688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1616075"/>
            <a:ext cx="2274888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Box 4"/>
          <p:cNvSpPr txBox="1">
            <a:spLocks noChangeArrowheads="1"/>
          </p:cNvSpPr>
          <p:nvPr/>
        </p:nvSpPr>
        <p:spPr bwMode="auto">
          <a:xfrm>
            <a:off x="1693863" y="5026025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David Gale</a:t>
            </a:r>
          </a:p>
        </p:txBody>
      </p:sp>
      <p:sp>
        <p:nvSpPr>
          <p:cNvPr id="47109" name="TextBox 5"/>
          <p:cNvSpPr txBox="1">
            <a:spLocks noChangeArrowheads="1"/>
          </p:cNvSpPr>
          <p:nvPr/>
        </p:nvSpPr>
        <p:spPr bwMode="auto">
          <a:xfrm>
            <a:off x="5546725" y="5048250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Lloyd Shapley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3332163" y="5634038"/>
            <a:ext cx="4027487" cy="661987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O(n</a:t>
            </a:r>
            <a:r>
              <a:rPr lang="en-US" baseline="30000" dirty="0"/>
              <a:t>3</a:t>
            </a:r>
            <a:r>
              <a:rPr lang="en-US" dirty="0"/>
              <a:t>) algorithm</a:t>
            </a:r>
          </a:p>
        </p:txBody>
      </p:sp>
    </p:spTree>
    <p:extLst>
      <p:ext uri="{BB962C8B-B14F-4D97-AF65-F5344CB8AC3E}">
        <p14:creationId xmlns:p14="http://schemas.microsoft.com/office/powerpoint/2010/main" val="1273830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Gale-Shapley Algorithm</a:t>
            </a:r>
          </a:p>
        </p:txBody>
      </p:sp>
      <p:pic>
        <p:nvPicPr>
          <p:cNvPr id="4813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89050"/>
            <a:ext cx="254635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1289050"/>
            <a:ext cx="1357312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57200" y="4049713"/>
            <a:ext cx="5578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Women do all the proposing (different from the book)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4757738"/>
            <a:ext cx="63436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Everyone is in one of three states: free, engaged, or married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57200" y="5441950"/>
            <a:ext cx="8588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Step 1: A free woman </a:t>
            </a:r>
            <a:r>
              <a:rPr lang="en-US" sz="1800">
                <a:solidFill>
                  <a:srgbClr val="3366FF"/>
                </a:solidFill>
              </a:rPr>
              <a:t>w</a:t>
            </a:r>
            <a:r>
              <a:rPr lang="en-US" sz="1800"/>
              <a:t> proposes to her most preferred man </a:t>
            </a:r>
            <a:r>
              <a:rPr lang="en-US" sz="1800">
                <a:solidFill>
                  <a:srgbClr val="3366FF"/>
                </a:solidFill>
              </a:rPr>
              <a:t>m</a:t>
            </a:r>
            <a:r>
              <a:rPr lang="en-US" sz="1800"/>
              <a:t>. </a:t>
            </a:r>
            <a:r>
              <a:rPr lang="en-US" sz="1800">
                <a:solidFill>
                  <a:srgbClr val="3366FF"/>
                </a:solidFill>
              </a:rPr>
              <a:t>(m,w)</a:t>
            </a:r>
            <a:r>
              <a:rPr lang="en-US" sz="1800">
                <a:solidFill>
                  <a:srgbClr val="AD2ACD"/>
                </a:solidFill>
              </a:rPr>
              <a:t> </a:t>
            </a:r>
            <a:r>
              <a:rPr lang="en-US" sz="1800"/>
              <a:t>get engaged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200" y="6148388"/>
            <a:ext cx="7370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General step: A free woman </a:t>
            </a:r>
            <a:r>
              <a:rPr lang="en-US" sz="1800">
                <a:solidFill>
                  <a:srgbClr val="3366FF"/>
                </a:solidFill>
              </a:rPr>
              <a:t>w</a:t>
            </a:r>
            <a:r>
              <a:rPr lang="en-US" sz="1800"/>
              <a:t> proposes to her top unproposed man </a:t>
            </a:r>
            <a:r>
              <a:rPr lang="en-US" sz="1800">
                <a:solidFill>
                  <a:srgbClr val="3366FF"/>
                </a:solidFill>
              </a:rPr>
              <a:t>m</a:t>
            </a:r>
            <a:r>
              <a:rPr lang="en-US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405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8713" y="2692400"/>
            <a:ext cx="6910387" cy="3484563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Gale-Shapley Algorithm</a:t>
            </a:r>
          </a:p>
        </p:txBody>
      </p:sp>
      <p:sp>
        <p:nvSpPr>
          <p:cNvPr id="49155" name="TextBox 2"/>
          <p:cNvSpPr txBox="1">
            <a:spLocks noChangeArrowheads="1"/>
          </p:cNvSpPr>
          <p:nvPr/>
        </p:nvSpPr>
        <p:spPr bwMode="auto">
          <a:xfrm>
            <a:off x="650875" y="1639888"/>
            <a:ext cx="3563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Initially all men and women are </a:t>
            </a:r>
            <a:r>
              <a:rPr lang="en-US" sz="1800">
                <a:solidFill>
                  <a:srgbClr val="800000"/>
                </a:solidFill>
                <a:latin typeface="Calibri" charset="0"/>
              </a:rPr>
              <a:t>free</a:t>
            </a:r>
          </a:p>
        </p:txBody>
      </p:sp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650875" y="2192338"/>
            <a:ext cx="5084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While there exists a free woman  who can propose</a:t>
            </a:r>
          </a:p>
        </p:txBody>
      </p:sp>
      <p:sp>
        <p:nvSpPr>
          <p:cNvPr id="49157" name="TextBox 4"/>
          <p:cNvSpPr txBox="1">
            <a:spLocks noChangeArrowheads="1"/>
          </p:cNvSpPr>
          <p:nvPr/>
        </p:nvSpPr>
        <p:spPr bwMode="auto">
          <a:xfrm>
            <a:off x="1128713" y="2692400"/>
            <a:ext cx="6910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Let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be such a woman and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be the best man she has not proposed to</a:t>
            </a:r>
          </a:p>
        </p:txBody>
      </p:sp>
      <p:sp>
        <p:nvSpPr>
          <p:cNvPr id="49158" name="TextBox 5"/>
          <p:cNvSpPr txBox="1">
            <a:spLocks noChangeArrowheads="1"/>
          </p:cNvSpPr>
          <p:nvPr/>
        </p:nvSpPr>
        <p:spPr bwMode="auto">
          <a:xfrm>
            <a:off x="1443038" y="3105150"/>
            <a:ext cx="1746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w </a:t>
            </a:r>
            <a:r>
              <a:rPr lang="en-US" sz="1800">
                <a:latin typeface="Calibri" charset="0"/>
              </a:rPr>
              <a:t>proposes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</a:p>
        </p:txBody>
      </p:sp>
      <p:sp>
        <p:nvSpPr>
          <p:cNvPr id="49159" name="TextBox 6"/>
          <p:cNvSpPr txBox="1">
            <a:spLocks noChangeArrowheads="1"/>
          </p:cNvSpPr>
          <p:nvPr/>
        </p:nvSpPr>
        <p:spPr bwMode="auto">
          <a:xfrm>
            <a:off x="1443038" y="3603625"/>
            <a:ext cx="1176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is free</a:t>
            </a:r>
          </a:p>
        </p:txBody>
      </p:sp>
      <p:sp>
        <p:nvSpPr>
          <p:cNvPr id="49160" name="TextBox 7"/>
          <p:cNvSpPr txBox="1">
            <a:spLocks noChangeArrowheads="1"/>
          </p:cNvSpPr>
          <p:nvPr/>
        </p:nvSpPr>
        <p:spPr bwMode="auto">
          <a:xfrm>
            <a:off x="1900238" y="4038600"/>
            <a:ext cx="1927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(m,w)</a:t>
            </a:r>
            <a:r>
              <a:rPr lang="en-US" sz="1800">
                <a:solidFill>
                  <a:srgbClr val="AD2ACD"/>
                </a:solidFill>
                <a:latin typeface="Calibri" charset="0"/>
              </a:rPr>
              <a:t> </a:t>
            </a:r>
            <a:r>
              <a:rPr lang="en-US" sz="1800">
                <a:latin typeface="Calibri" charset="0"/>
              </a:rPr>
              <a:t>get </a:t>
            </a:r>
            <a:r>
              <a:rPr lang="en-US" sz="1800">
                <a:solidFill>
                  <a:srgbClr val="FF6600"/>
                </a:solidFill>
                <a:latin typeface="Calibri" charset="0"/>
              </a:rPr>
              <a:t>engaged</a:t>
            </a:r>
          </a:p>
        </p:txBody>
      </p:sp>
      <p:sp>
        <p:nvSpPr>
          <p:cNvPr id="49161" name="TextBox 8"/>
          <p:cNvSpPr txBox="1">
            <a:spLocks noChangeArrowheads="1"/>
          </p:cNvSpPr>
          <p:nvPr/>
        </p:nvSpPr>
        <p:spPr bwMode="auto">
          <a:xfrm>
            <a:off x="1443038" y="4471988"/>
            <a:ext cx="2481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Else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(m,w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) </a:t>
            </a:r>
            <a:r>
              <a:rPr lang="en-US" altLang="ja-JP" sz="1800">
                <a:latin typeface="Calibri" charset="0"/>
              </a:rPr>
              <a:t>are </a:t>
            </a:r>
            <a:r>
              <a:rPr lang="en-US" altLang="ja-JP" sz="1800">
                <a:solidFill>
                  <a:srgbClr val="FF6600"/>
                </a:solidFill>
                <a:latin typeface="Calibri" charset="0"/>
              </a:rPr>
              <a:t>engaged</a:t>
            </a:r>
            <a:endParaRPr lang="en-US" sz="1800">
              <a:solidFill>
                <a:srgbClr val="FF6600"/>
              </a:solidFill>
              <a:latin typeface="Calibri" charset="0"/>
            </a:endParaRPr>
          </a:p>
        </p:txBody>
      </p:sp>
      <p:sp>
        <p:nvSpPr>
          <p:cNvPr id="49162" name="TextBox 9"/>
          <p:cNvSpPr txBox="1">
            <a:spLocks noChangeArrowheads="1"/>
          </p:cNvSpPr>
          <p:nvPr/>
        </p:nvSpPr>
        <p:spPr bwMode="auto">
          <a:xfrm>
            <a:off x="1900238" y="4852988"/>
            <a:ext cx="2076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If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prefers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latin typeface="Calibri" charset="0"/>
              </a:rPr>
              <a:t>to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altLang="ja-JP" sz="1800">
                <a:latin typeface="Calibri" charset="0"/>
              </a:rPr>
              <a:t> </a:t>
            </a:r>
            <a:endParaRPr lang="en-US" sz="1800">
              <a:latin typeface="Calibri" charset="0"/>
            </a:endParaRPr>
          </a:p>
        </p:txBody>
      </p:sp>
      <p:sp>
        <p:nvSpPr>
          <p:cNvPr id="49163" name="TextBox 10"/>
          <p:cNvSpPr txBox="1">
            <a:spLocks noChangeArrowheads="1"/>
          </p:cNvSpPr>
          <p:nvPr/>
        </p:nvSpPr>
        <p:spPr bwMode="auto">
          <a:xfrm>
            <a:off x="2489200" y="5221288"/>
            <a:ext cx="158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remains </a:t>
            </a:r>
            <a:r>
              <a:rPr lang="en-US" sz="1800">
                <a:solidFill>
                  <a:srgbClr val="800000"/>
                </a:solidFill>
                <a:latin typeface="Calibri" charset="0"/>
              </a:rPr>
              <a:t>free</a:t>
            </a:r>
          </a:p>
        </p:txBody>
      </p:sp>
      <p:sp>
        <p:nvSpPr>
          <p:cNvPr id="49164" name="TextBox 11"/>
          <p:cNvSpPr txBox="1">
            <a:spLocks noChangeArrowheads="1"/>
          </p:cNvSpPr>
          <p:nvPr/>
        </p:nvSpPr>
        <p:spPr bwMode="auto">
          <a:xfrm>
            <a:off x="1900238" y="5438775"/>
            <a:ext cx="55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Else</a:t>
            </a:r>
          </a:p>
        </p:txBody>
      </p:sp>
      <p:sp>
        <p:nvSpPr>
          <p:cNvPr id="49165" name="TextBox 12"/>
          <p:cNvSpPr txBox="1">
            <a:spLocks noChangeArrowheads="1"/>
          </p:cNvSpPr>
          <p:nvPr/>
        </p:nvSpPr>
        <p:spPr bwMode="auto">
          <a:xfrm>
            <a:off x="2452688" y="5808663"/>
            <a:ext cx="3303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(m,w)</a:t>
            </a:r>
            <a:r>
              <a:rPr lang="en-US" sz="1800">
                <a:latin typeface="Calibri" charset="0"/>
              </a:rPr>
              <a:t> get </a:t>
            </a:r>
            <a:r>
              <a:rPr lang="en-US" sz="1800">
                <a:solidFill>
                  <a:srgbClr val="FF6600"/>
                </a:solidFill>
                <a:latin typeface="Calibri" charset="0"/>
              </a:rPr>
              <a:t>engaged</a:t>
            </a:r>
            <a:r>
              <a:rPr lang="en-US" sz="1800">
                <a:latin typeface="Calibri" charset="0"/>
              </a:rPr>
              <a:t> and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latin typeface="Calibri" charset="0"/>
              </a:rPr>
              <a:t>is </a:t>
            </a:r>
            <a:r>
              <a:rPr lang="en-US" altLang="ja-JP" sz="1800">
                <a:solidFill>
                  <a:srgbClr val="800000"/>
                </a:solidFill>
                <a:latin typeface="Calibri" charset="0"/>
              </a:rPr>
              <a:t>free</a:t>
            </a:r>
            <a:endParaRPr lang="en-US" sz="1800">
              <a:solidFill>
                <a:srgbClr val="800000"/>
              </a:solidFill>
              <a:latin typeface="Calibri" charset="0"/>
            </a:endParaRPr>
          </a:p>
        </p:txBody>
      </p:sp>
      <p:sp>
        <p:nvSpPr>
          <p:cNvPr id="49166" name="TextBox 13"/>
          <p:cNvSpPr txBox="1">
            <a:spLocks noChangeArrowheads="1"/>
          </p:cNvSpPr>
          <p:nvPr/>
        </p:nvSpPr>
        <p:spPr bwMode="auto">
          <a:xfrm>
            <a:off x="650875" y="6350000"/>
            <a:ext cx="7526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Output the engaged pairs as the final output. These engaged pairs get married.</a:t>
            </a:r>
          </a:p>
        </p:txBody>
      </p:sp>
    </p:spTree>
    <p:extLst>
      <p:ext uri="{BB962C8B-B14F-4D97-AF65-F5344CB8AC3E}">
        <p14:creationId xmlns:p14="http://schemas.microsoft.com/office/powerpoint/2010/main" val="33053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Preferences</a:t>
            </a:r>
          </a:p>
        </p:txBody>
      </p:sp>
      <p:pic>
        <p:nvPicPr>
          <p:cNvPr id="5017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2538"/>
            <a:ext cx="1376363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5062538"/>
            <a:ext cx="13366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1252538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3187700"/>
            <a:ext cx="1387475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5062538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1620838"/>
            <a:ext cx="53181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16208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6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8" y="1620838"/>
            <a:ext cx="60166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7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3602038"/>
            <a:ext cx="5302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8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36020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9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3602038"/>
            <a:ext cx="60166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0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367338"/>
            <a:ext cx="53181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1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367338"/>
            <a:ext cx="5969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2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5365750"/>
            <a:ext cx="6016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3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1620838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4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620838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5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1620838"/>
            <a:ext cx="61118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6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602038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602038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8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3602038"/>
            <a:ext cx="61118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9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5381625"/>
            <a:ext cx="61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00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381625"/>
            <a:ext cx="604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01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5381625"/>
            <a:ext cx="611187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202" name="Group 11"/>
          <p:cNvGrpSpPr>
            <a:grpSpLocks/>
          </p:cNvGrpSpPr>
          <p:nvPr/>
        </p:nvGrpSpPr>
        <p:grpSpPr bwMode="auto">
          <a:xfrm>
            <a:off x="603250" y="2514600"/>
            <a:ext cx="5248275" cy="4251325"/>
            <a:chOff x="1677988" y="2513844"/>
            <a:chExt cx="5247629" cy="4251805"/>
          </a:xfrm>
        </p:grpSpPr>
        <p:sp>
          <p:nvSpPr>
            <p:cNvPr id="50203" name="TextBox 12"/>
            <p:cNvSpPr txBox="1">
              <a:spLocks noChangeArrowheads="1"/>
            </p:cNvSpPr>
            <p:nvPr/>
          </p:nvSpPr>
          <p:spPr bwMode="auto">
            <a:xfrm>
              <a:off x="1887518" y="2513844"/>
              <a:ext cx="5566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Mal</a:t>
              </a:r>
            </a:p>
          </p:txBody>
        </p:sp>
        <p:sp>
          <p:nvSpPr>
            <p:cNvPr id="50204" name="TextBox 13"/>
            <p:cNvSpPr txBox="1">
              <a:spLocks noChangeArrowheads="1"/>
            </p:cNvSpPr>
            <p:nvPr/>
          </p:nvSpPr>
          <p:spPr bwMode="auto">
            <a:xfrm>
              <a:off x="1677988" y="4439228"/>
              <a:ext cx="76614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Wash</a:t>
              </a:r>
            </a:p>
          </p:txBody>
        </p:sp>
        <p:sp>
          <p:nvSpPr>
            <p:cNvPr id="50205" name="TextBox 14"/>
            <p:cNvSpPr txBox="1">
              <a:spLocks noChangeArrowheads="1"/>
            </p:cNvSpPr>
            <p:nvPr/>
          </p:nvSpPr>
          <p:spPr bwMode="auto">
            <a:xfrm>
              <a:off x="1677988" y="6242429"/>
              <a:ext cx="766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FFFFFF"/>
                  </a:solidFill>
                </a:rPr>
                <a:t>Simon</a:t>
              </a:r>
            </a:p>
          </p:txBody>
        </p:sp>
        <p:sp>
          <p:nvSpPr>
            <p:cNvPr id="50206" name="TextBox 15"/>
            <p:cNvSpPr txBox="1">
              <a:spLocks noChangeArrowheads="1"/>
            </p:cNvSpPr>
            <p:nvPr/>
          </p:nvSpPr>
          <p:spPr bwMode="auto">
            <a:xfrm>
              <a:off x="6116016" y="2513844"/>
              <a:ext cx="7108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Inara</a:t>
              </a:r>
            </a:p>
          </p:txBody>
        </p:sp>
        <p:sp>
          <p:nvSpPr>
            <p:cNvPr id="50207" name="TextBox 16"/>
            <p:cNvSpPr txBox="1">
              <a:spLocks noChangeArrowheads="1"/>
            </p:cNvSpPr>
            <p:nvPr/>
          </p:nvSpPr>
          <p:spPr bwMode="auto">
            <a:xfrm>
              <a:off x="6035154" y="4439228"/>
              <a:ext cx="582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Zoe</a:t>
              </a:r>
            </a:p>
          </p:txBody>
        </p:sp>
        <p:sp>
          <p:nvSpPr>
            <p:cNvPr id="50208" name="TextBox 17"/>
            <p:cNvSpPr txBox="1">
              <a:spLocks noChangeArrowheads="1"/>
            </p:cNvSpPr>
            <p:nvPr/>
          </p:nvSpPr>
          <p:spPr bwMode="auto">
            <a:xfrm>
              <a:off x="6035154" y="6396317"/>
              <a:ext cx="8904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</a:rPr>
                <a:t>Kaylee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17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GS algorithm: Firefly Edition</a:t>
            </a:r>
          </a:p>
        </p:txBody>
      </p:sp>
      <p:grpSp>
        <p:nvGrpSpPr>
          <p:cNvPr id="51202" name="Group 37"/>
          <p:cNvGrpSpPr>
            <a:grpSpLocks/>
          </p:cNvGrpSpPr>
          <p:nvPr/>
        </p:nvGrpSpPr>
        <p:grpSpPr bwMode="auto">
          <a:xfrm>
            <a:off x="457200" y="1252538"/>
            <a:ext cx="3317875" cy="2187575"/>
            <a:chOff x="457200" y="1252538"/>
            <a:chExt cx="8064500" cy="5503862"/>
          </a:xfrm>
        </p:grpSpPr>
        <p:pic>
          <p:nvPicPr>
            <p:cNvPr id="5128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52538"/>
              <a:ext cx="137626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87700"/>
              <a:ext cx="134640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10" y="5062538"/>
              <a:ext cx="133585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1252538"/>
              <a:ext cx="1234637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146" y="3187700"/>
              <a:ext cx="1386921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9872" y="5062538"/>
              <a:ext cx="139461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1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16208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2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16208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3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659" y="16208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4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946" y="36020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5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36020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6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791" y="3602038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7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596" y="5367338"/>
              <a:ext cx="531114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8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978" y="5367338"/>
              <a:ext cx="59662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9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64" y="5365505"/>
              <a:ext cx="601441" cy="730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0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16208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1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16208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2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16208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3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3602038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4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3602038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5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3602038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6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685" y="5381554"/>
              <a:ext cx="618915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7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5381554"/>
              <a:ext cx="605486" cy="76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8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747" y="5381554"/>
              <a:ext cx="611953" cy="7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1252538"/>
            <a:ext cx="1376362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3187700"/>
            <a:ext cx="13462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5062538"/>
            <a:ext cx="1335087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243013"/>
            <a:ext cx="123507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3178175"/>
            <a:ext cx="1387475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5053013"/>
            <a:ext cx="1393825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4614863" y="1243013"/>
            <a:ext cx="1346200" cy="1693862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14863" y="3178175"/>
            <a:ext cx="1346200" cy="1693863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645025" y="5053013"/>
            <a:ext cx="1346200" cy="1693862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00925" y="1243013"/>
            <a:ext cx="1235075" cy="1703387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400925" y="3167063"/>
            <a:ext cx="1387475" cy="1704975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66013" y="5024438"/>
            <a:ext cx="1387475" cy="1703387"/>
          </a:xfrm>
          <a:prstGeom prst="rect">
            <a:avLst/>
          </a:prstGeom>
          <a:noFill/>
          <a:ln w="762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Left Arrow 51"/>
          <p:cNvSpPr/>
          <p:nvPr/>
        </p:nvSpPr>
        <p:spPr>
          <a:xfrm rot="3696404">
            <a:off x="4934744" y="3423444"/>
            <a:ext cx="3617912" cy="355600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Left-Right Arrow 52"/>
          <p:cNvSpPr/>
          <p:nvPr/>
        </p:nvSpPr>
        <p:spPr>
          <a:xfrm rot="3763536">
            <a:off x="4741863" y="3544888"/>
            <a:ext cx="3892550" cy="406400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Left Arrow 53"/>
          <p:cNvSpPr/>
          <p:nvPr/>
        </p:nvSpPr>
        <p:spPr>
          <a:xfrm rot="2184341">
            <a:off x="5384800" y="2619375"/>
            <a:ext cx="2486025" cy="444500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Left-Right Arrow 54"/>
          <p:cNvSpPr/>
          <p:nvPr/>
        </p:nvSpPr>
        <p:spPr>
          <a:xfrm rot="2036823">
            <a:off x="5665788" y="2787650"/>
            <a:ext cx="2101850" cy="419100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Left Arrow 56"/>
          <p:cNvSpPr/>
          <p:nvPr/>
        </p:nvSpPr>
        <p:spPr>
          <a:xfrm rot="2044013">
            <a:off x="5548313" y="4648200"/>
            <a:ext cx="2333625" cy="509588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Left-Right Arrow 57"/>
          <p:cNvSpPr/>
          <p:nvPr/>
        </p:nvSpPr>
        <p:spPr>
          <a:xfrm rot="1935935">
            <a:off x="5573713" y="4637088"/>
            <a:ext cx="2241550" cy="488950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Left Arrow 58"/>
          <p:cNvSpPr/>
          <p:nvPr/>
        </p:nvSpPr>
        <p:spPr>
          <a:xfrm>
            <a:off x="5865813" y="1790700"/>
            <a:ext cx="1600200" cy="395288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Left-Right Arrow 59"/>
          <p:cNvSpPr/>
          <p:nvPr/>
        </p:nvSpPr>
        <p:spPr>
          <a:xfrm>
            <a:off x="5727700" y="1790700"/>
            <a:ext cx="1841500" cy="471488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Left Arrow 60"/>
          <p:cNvSpPr/>
          <p:nvPr/>
        </p:nvSpPr>
        <p:spPr>
          <a:xfrm>
            <a:off x="5781675" y="3759200"/>
            <a:ext cx="1619250" cy="419100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Left-Right Arrow 61"/>
          <p:cNvSpPr/>
          <p:nvPr/>
        </p:nvSpPr>
        <p:spPr>
          <a:xfrm>
            <a:off x="5865813" y="3841750"/>
            <a:ext cx="1687512" cy="393700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Left Arrow 62"/>
          <p:cNvSpPr/>
          <p:nvPr/>
        </p:nvSpPr>
        <p:spPr>
          <a:xfrm>
            <a:off x="5781675" y="5513388"/>
            <a:ext cx="1852613" cy="508000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Left-Right Arrow 63"/>
          <p:cNvSpPr/>
          <p:nvPr/>
        </p:nvSpPr>
        <p:spPr>
          <a:xfrm>
            <a:off x="5824538" y="5513388"/>
            <a:ext cx="1881187" cy="508000"/>
          </a:xfrm>
          <a:prstGeom prst="left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90"/>
          <p:cNvGrpSpPr>
            <a:grpSpLocks/>
          </p:cNvGrpSpPr>
          <p:nvPr/>
        </p:nvGrpSpPr>
        <p:grpSpPr bwMode="auto">
          <a:xfrm>
            <a:off x="141288" y="4075113"/>
            <a:ext cx="4038600" cy="2482850"/>
            <a:chOff x="141323" y="4075738"/>
            <a:chExt cx="4037861" cy="2482517"/>
          </a:xfrm>
        </p:grpSpPr>
        <p:grpSp>
          <p:nvGrpSpPr>
            <p:cNvPr id="51277" name="Group 74"/>
            <p:cNvGrpSpPr>
              <a:grpSpLocks/>
            </p:cNvGrpSpPr>
            <p:nvPr/>
          </p:nvGrpSpPr>
          <p:grpSpPr bwMode="auto">
            <a:xfrm>
              <a:off x="1100814" y="4076531"/>
              <a:ext cx="3078370" cy="986008"/>
              <a:chOff x="1415609" y="4076532"/>
              <a:chExt cx="2557329" cy="921264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>
                <a:off x="1417568" y="4996772"/>
                <a:ext cx="2555370" cy="148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rot="5400000" flipH="1" flipV="1">
                <a:off x="956417" y="4535623"/>
                <a:ext cx="920981" cy="13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278" name="Picture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323" y="4075738"/>
              <a:ext cx="861257" cy="108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279" name="Group 75"/>
            <p:cNvGrpSpPr>
              <a:grpSpLocks/>
            </p:cNvGrpSpPr>
            <p:nvPr/>
          </p:nvGrpSpPr>
          <p:grpSpPr bwMode="auto">
            <a:xfrm>
              <a:off x="1160822" y="5571237"/>
              <a:ext cx="3018361" cy="931316"/>
              <a:chOff x="1415609" y="4076532"/>
              <a:chExt cx="2557329" cy="921264"/>
            </a:xfrm>
          </p:grpSpPr>
          <p:cxnSp>
            <p:nvCxnSpPr>
              <p:cNvPr id="77" name="Straight Arrow Connector 76"/>
              <p:cNvCxnSpPr/>
              <p:nvPr/>
            </p:nvCxnSpPr>
            <p:spPr>
              <a:xfrm>
                <a:off x="1416520" y="4996371"/>
                <a:ext cx="2556418" cy="157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rot="5400000" flipH="1" flipV="1">
                <a:off x="955793" y="4535643"/>
                <a:ext cx="920111" cy="134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280" name="Picture 7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96" y="5513253"/>
              <a:ext cx="860385" cy="1045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9" name="Rectangle 88"/>
          <p:cNvSpPr/>
          <p:nvPr/>
        </p:nvSpPr>
        <p:spPr>
          <a:xfrm>
            <a:off x="4310063" y="1085850"/>
            <a:ext cx="130175" cy="57721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0" y="3603625"/>
            <a:ext cx="4310063" cy="155575"/>
          </a:xfrm>
          <a:prstGeom prst="rect">
            <a:avLst/>
          </a:prstGeom>
          <a:solidFill>
            <a:srgbClr val="4F6228"/>
          </a:solidFill>
          <a:ln>
            <a:solidFill>
              <a:srgbClr val="4F62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112"/>
          <p:cNvGrpSpPr>
            <a:grpSpLocks/>
          </p:cNvGrpSpPr>
          <p:nvPr/>
        </p:nvGrpSpPr>
        <p:grpSpPr bwMode="auto">
          <a:xfrm>
            <a:off x="1163638" y="5856288"/>
            <a:ext cx="506412" cy="938212"/>
            <a:chOff x="1163167" y="5856360"/>
            <a:chExt cx="506754" cy="937965"/>
          </a:xfrm>
        </p:grpSpPr>
        <p:pic>
          <p:nvPicPr>
            <p:cNvPr id="51275" name="Picture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167" y="5856360"/>
              <a:ext cx="506754" cy="623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76" name="TextBox 92"/>
            <p:cNvSpPr txBox="1">
              <a:spLocks noChangeArrowheads="1"/>
            </p:cNvSpPr>
            <p:nvPr/>
          </p:nvSpPr>
          <p:spPr bwMode="auto">
            <a:xfrm>
              <a:off x="1247161" y="6424993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latin typeface="Calibri" charset="0"/>
                </a:rPr>
                <a:t>1</a:t>
              </a:r>
            </a:p>
          </p:txBody>
        </p:sp>
      </p:grpSp>
      <p:grpSp>
        <p:nvGrpSpPr>
          <p:cNvPr id="7" name="Group 106"/>
          <p:cNvGrpSpPr>
            <a:grpSpLocks/>
          </p:cNvGrpSpPr>
          <p:nvPr/>
        </p:nvGrpSpPr>
        <p:grpSpPr bwMode="auto">
          <a:xfrm>
            <a:off x="1130300" y="4395788"/>
            <a:ext cx="523875" cy="955675"/>
            <a:chOff x="1130570" y="4395027"/>
            <a:chExt cx="523094" cy="955866"/>
          </a:xfrm>
        </p:grpSpPr>
        <p:sp>
          <p:nvSpPr>
            <p:cNvPr id="74" name="Rectangle 73"/>
            <p:cNvSpPr/>
            <p:nvPr/>
          </p:nvSpPr>
          <p:spPr>
            <a:xfrm>
              <a:off x="1130570" y="4395027"/>
              <a:ext cx="523094" cy="6351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274" name="TextBox 100"/>
            <p:cNvSpPr txBox="1">
              <a:spLocks noChangeArrowheads="1"/>
            </p:cNvSpPr>
            <p:nvPr/>
          </p:nvSpPr>
          <p:spPr bwMode="auto">
            <a:xfrm>
              <a:off x="1236736" y="4981561"/>
              <a:ext cx="301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latin typeface="Calibri" charset="0"/>
                </a:rPr>
                <a:t>1</a:t>
              </a:r>
            </a:p>
          </p:txBody>
        </p:sp>
      </p:grpSp>
      <p:grpSp>
        <p:nvGrpSpPr>
          <p:cNvPr id="8" name="Group 118"/>
          <p:cNvGrpSpPr>
            <a:grpSpLocks/>
          </p:cNvGrpSpPr>
          <p:nvPr/>
        </p:nvGrpSpPr>
        <p:grpSpPr bwMode="auto">
          <a:xfrm>
            <a:off x="1625600" y="4398963"/>
            <a:ext cx="566738" cy="2395537"/>
            <a:chOff x="1625199" y="4399317"/>
            <a:chExt cx="567816" cy="2395310"/>
          </a:xfrm>
        </p:grpSpPr>
        <p:grpSp>
          <p:nvGrpSpPr>
            <p:cNvPr id="51267" name="Group 113"/>
            <p:cNvGrpSpPr>
              <a:grpSpLocks/>
            </p:cNvGrpSpPr>
            <p:nvPr/>
          </p:nvGrpSpPr>
          <p:grpSpPr bwMode="auto">
            <a:xfrm>
              <a:off x="1669921" y="5833080"/>
              <a:ext cx="523094" cy="961547"/>
              <a:chOff x="1669921" y="5833080"/>
              <a:chExt cx="523094" cy="961547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1669734" y="5832693"/>
                <a:ext cx="523281" cy="6349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1272" name="TextBox 93"/>
              <p:cNvSpPr txBox="1">
                <a:spLocks noChangeArrowheads="1"/>
              </p:cNvSpPr>
              <p:nvPr/>
            </p:nvSpPr>
            <p:spPr bwMode="auto">
              <a:xfrm>
                <a:off x="1755181" y="6425295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2</a:t>
                </a:r>
              </a:p>
            </p:txBody>
          </p:sp>
        </p:grpSp>
        <p:grpSp>
          <p:nvGrpSpPr>
            <p:cNvPr id="51268" name="Group 107"/>
            <p:cNvGrpSpPr>
              <a:grpSpLocks/>
            </p:cNvGrpSpPr>
            <p:nvPr/>
          </p:nvGrpSpPr>
          <p:grpSpPr bwMode="auto">
            <a:xfrm>
              <a:off x="1625199" y="4399317"/>
              <a:ext cx="523094" cy="951878"/>
              <a:chOff x="1625199" y="4399317"/>
              <a:chExt cx="523094" cy="951878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625199" y="4399317"/>
                <a:ext cx="523281" cy="6349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1270" name="TextBox 101"/>
              <p:cNvSpPr txBox="1">
                <a:spLocks noChangeArrowheads="1"/>
              </p:cNvSpPr>
              <p:nvPr/>
            </p:nvSpPr>
            <p:spPr bwMode="auto">
              <a:xfrm>
                <a:off x="1744756" y="4981863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2</a:t>
                </a:r>
              </a:p>
            </p:txBody>
          </p:sp>
        </p:grpSp>
      </p:grpSp>
      <p:grpSp>
        <p:nvGrpSpPr>
          <p:cNvPr id="11" name="Group 119"/>
          <p:cNvGrpSpPr>
            <a:grpSpLocks/>
          </p:cNvGrpSpPr>
          <p:nvPr/>
        </p:nvGrpSpPr>
        <p:grpSpPr bwMode="auto">
          <a:xfrm>
            <a:off x="2147888" y="4389438"/>
            <a:ext cx="528637" cy="2405062"/>
            <a:chOff x="2148293" y="4390055"/>
            <a:chExt cx="528324" cy="2404988"/>
          </a:xfrm>
        </p:grpSpPr>
        <p:grpSp>
          <p:nvGrpSpPr>
            <p:cNvPr id="51261" name="Group 114"/>
            <p:cNvGrpSpPr>
              <a:grpSpLocks/>
            </p:cNvGrpSpPr>
            <p:nvPr/>
          </p:nvGrpSpPr>
          <p:grpSpPr bwMode="auto">
            <a:xfrm>
              <a:off x="2180858" y="5855576"/>
              <a:ext cx="495759" cy="939467"/>
              <a:chOff x="2180858" y="5855576"/>
              <a:chExt cx="495759" cy="939467"/>
            </a:xfrm>
          </p:grpSpPr>
          <p:pic>
            <p:nvPicPr>
              <p:cNvPr id="51265" name="Picture 8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0858" y="5855576"/>
                <a:ext cx="495759" cy="6236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66" name="TextBox 94"/>
              <p:cNvSpPr txBox="1">
                <a:spLocks noChangeArrowheads="1"/>
              </p:cNvSpPr>
              <p:nvPr/>
            </p:nvSpPr>
            <p:spPr bwMode="auto">
              <a:xfrm>
                <a:off x="2265796" y="6425711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3</a:t>
                </a:r>
              </a:p>
            </p:txBody>
          </p:sp>
        </p:grpSp>
        <p:grpSp>
          <p:nvGrpSpPr>
            <p:cNvPr id="51262" name="Group 108"/>
            <p:cNvGrpSpPr>
              <a:grpSpLocks/>
            </p:cNvGrpSpPr>
            <p:nvPr/>
          </p:nvGrpSpPr>
          <p:grpSpPr bwMode="auto">
            <a:xfrm>
              <a:off x="2148293" y="4390055"/>
              <a:ext cx="523094" cy="961556"/>
              <a:chOff x="2148293" y="4390055"/>
              <a:chExt cx="523094" cy="961556"/>
            </a:xfrm>
          </p:grpSpPr>
          <p:pic>
            <p:nvPicPr>
              <p:cNvPr id="51263" name="Picture 6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8293" y="4390055"/>
                <a:ext cx="523094" cy="635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64" name="TextBox 102"/>
              <p:cNvSpPr txBox="1">
                <a:spLocks noChangeArrowheads="1"/>
              </p:cNvSpPr>
              <p:nvPr/>
            </p:nvSpPr>
            <p:spPr bwMode="auto">
              <a:xfrm>
                <a:off x="2255371" y="4982279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3</a:t>
                </a:r>
              </a:p>
            </p:txBody>
          </p:sp>
        </p:grpSp>
      </p:grpSp>
      <p:grpSp>
        <p:nvGrpSpPr>
          <p:cNvPr id="14" name="Group 120"/>
          <p:cNvGrpSpPr>
            <a:grpSpLocks/>
          </p:cNvGrpSpPr>
          <p:nvPr/>
        </p:nvGrpSpPr>
        <p:grpSpPr bwMode="auto">
          <a:xfrm>
            <a:off x="2662238" y="4395788"/>
            <a:ext cx="522287" cy="2389187"/>
            <a:chOff x="2661926" y="4395027"/>
            <a:chExt cx="523094" cy="2389576"/>
          </a:xfrm>
        </p:grpSpPr>
        <p:grpSp>
          <p:nvGrpSpPr>
            <p:cNvPr id="51255" name="Group 115"/>
            <p:cNvGrpSpPr>
              <a:grpSpLocks/>
            </p:cNvGrpSpPr>
            <p:nvPr/>
          </p:nvGrpSpPr>
          <p:grpSpPr bwMode="auto">
            <a:xfrm>
              <a:off x="2689261" y="5844720"/>
              <a:ext cx="495759" cy="939883"/>
              <a:chOff x="2689261" y="5844720"/>
              <a:chExt cx="495759" cy="939883"/>
            </a:xfrm>
          </p:grpSpPr>
          <p:pic>
            <p:nvPicPr>
              <p:cNvPr id="51259" name="Picture 8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9261" y="5844720"/>
                <a:ext cx="495759" cy="6236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60" name="TextBox 95"/>
              <p:cNvSpPr txBox="1">
                <a:spLocks noChangeArrowheads="1"/>
              </p:cNvSpPr>
              <p:nvPr/>
            </p:nvSpPr>
            <p:spPr bwMode="auto">
              <a:xfrm>
                <a:off x="2722136" y="6415271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4</a:t>
                </a:r>
              </a:p>
            </p:txBody>
          </p:sp>
        </p:grpSp>
        <p:grpSp>
          <p:nvGrpSpPr>
            <p:cNvPr id="51256" name="Group 109"/>
            <p:cNvGrpSpPr>
              <a:grpSpLocks/>
            </p:cNvGrpSpPr>
            <p:nvPr/>
          </p:nvGrpSpPr>
          <p:grpSpPr bwMode="auto">
            <a:xfrm>
              <a:off x="2661926" y="4395027"/>
              <a:ext cx="523094" cy="946144"/>
              <a:chOff x="2661926" y="4395027"/>
              <a:chExt cx="523094" cy="946144"/>
            </a:xfrm>
          </p:grpSpPr>
          <p:pic>
            <p:nvPicPr>
              <p:cNvPr id="51257" name="Picture 8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1926" y="4395027"/>
                <a:ext cx="523094" cy="635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58" name="TextBox 103"/>
              <p:cNvSpPr txBox="1">
                <a:spLocks noChangeArrowheads="1"/>
              </p:cNvSpPr>
              <p:nvPr/>
            </p:nvSpPr>
            <p:spPr bwMode="auto">
              <a:xfrm>
                <a:off x="2711711" y="4971839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4</a:t>
                </a:r>
              </a:p>
            </p:txBody>
          </p:sp>
        </p:grpSp>
      </p:grpSp>
      <p:grpSp>
        <p:nvGrpSpPr>
          <p:cNvPr id="17" name="Group 121"/>
          <p:cNvGrpSpPr>
            <a:grpSpLocks/>
          </p:cNvGrpSpPr>
          <p:nvPr/>
        </p:nvGrpSpPr>
        <p:grpSpPr bwMode="auto">
          <a:xfrm>
            <a:off x="3141663" y="4389438"/>
            <a:ext cx="536575" cy="2395537"/>
            <a:chOff x="3141375" y="4390055"/>
            <a:chExt cx="536755" cy="2394964"/>
          </a:xfrm>
        </p:grpSpPr>
        <p:grpSp>
          <p:nvGrpSpPr>
            <p:cNvPr id="51249" name="Group 116"/>
            <p:cNvGrpSpPr>
              <a:grpSpLocks/>
            </p:cNvGrpSpPr>
            <p:nvPr/>
          </p:nvGrpSpPr>
          <p:grpSpPr bwMode="auto">
            <a:xfrm>
              <a:off x="3155036" y="5844720"/>
              <a:ext cx="523094" cy="940299"/>
              <a:chOff x="3155036" y="5844720"/>
              <a:chExt cx="523094" cy="94029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55667" y="5845444"/>
                <a:ext cx="522463" cy="63484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1254" name="TextBox 96"/>
              <p:cNvSpPr txBox="1">
                <a:spLocks noChangeArrowheads="1"/>
              </p:cNvSpPr>
              <p:nvPr/>
            </p:nvSpPr>
            <p:spPr bwMode="auto">
              <a:xfrm>
                <a:off x="3254461" y="6415687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5</a:t>
                </a:r>
              </a:p>
            </p:txBody>
          </p:sp>
        </p:grpSp>
        <p:grpSp>
          <p:nvGrpSpPr>
            <p:cNvPr id="51250" name="Group 110"/>
            <p:cNvGrpSpPr>
              <a:grpSpLocks/>
            </p:cNvGrpSpPr>
            <p:nvPr/>
          </p:nvGrpSpPr>
          <p:grpSpPr bwMode="auto">
            <a:xfrm>
              <a:off x="3141375" y="4390055"/>
              <a:ext cx="518904" cy="951532"/>
              <a:chOff x="3141375" y="4390055"/>
              <a:chExt cx="518904" cy="951532"/>
            </a:xfrm>
          </p:grpSpPr>
          <p:pic>
            <p:nvPicPr>
              <p:cNvPr id="51251" name="Picture 6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1375" y="4390055"/>
                <a:ext cx="518904" cy="633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52" name="TextBox 104"/>
              <p:cNvSpPr txBox="1">
                <a:spLocks noChangeArrowheads="1"/>
              </p:cNvSpPr>
              <p:nvPr/>
            </p:nvSpPr>
            <p:spPr bwMode="auto">
              <a:xfrm>
                <a:off x="3244036" y="4972255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5</a:t>
                </a:r>
              </a:p>
            </p:txBody>
          </p:sp>
        </p:grpSp>
      </p:grpSp>
      <p:grpSp>
        <p:nvGrpSpPr>
          <p:cNvPr id="20" name="Group 122"/>
          <p:cNvGrpSpPr>
            <a:grpSpLocks/>
          </p:cNvGrpSpPr>
          <p:nvPr/>
        </p:nvGrpSpPr>
        <p:grpSpPr bwMode="auto">
          <a:xfrm>
            <a:off x="3660775" y="4389438"/>
            <a:ext cx="519113" cy="2395537"/>
            <a:chOff x="3660279" y="4390055"/>
            <a:chExt cx="518905" cy="2395380"/>
          </a:xfrm>
        </p:grpSpPr>
        <p:grpSp>
          <p:nvGrpSpPr>
            <p:cNvPr id="51243" name="Group 117"/>
            <p:cNvGrpSpPr>
              <a:grpSpLocks/>
            </p:cNvGrpSpPr>
            <p:nvPr/>
          </p:nvGrpSpPr>
          <p:grpSpPr bwMode="auto">
            <a:xfrm>
              <a:off x="3678130" y="5834648"/>
              <a:ext cx="501054" cy="950787"/>
              <a:chOff x="3678130" y="5834648"/>
              <a:chExt cx="501054" cy="950787"/>
            </a:xfrm>
          </p:grpSpPr>
          <p:pic>
            <p:nvPicPr>
              <p:cNvPr id="51247" name="Picture 8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8130" y="5834648"/>
                <a:ext cx="501054" cy="635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48" name="TextBox 97"/>
              <p:cNvSpPr txBox="1">
                <a:spLocks noChangeArrowheads="1"/>
              </p:cNvSpPr>
              <p:nvPr/>
            </p:nvSpPr>
            <p:spPr bwMode="auto">
              <a:xfrm>
                <a:off x="3732511" y="6416103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6</a:t>
                </a:r>
              </a:p>
            </p:txBody>
          </p:sp>
        </p:grpSp>
        <p:grpSp>
          <p:nvGrpSpPr>
            <p:cNvPr id="51244" name="Group 111"/>
            <p:cNvGrpSpPr>
              <a:grpSpLocks/>
            </p:cNvGrpSpPr>
            <p:nvPr/>
          </p:nvGrpSpPr>
          <p:grpSpPr bwMode="auto">
            <a:xfrm>
              <a:off x="3660279" y="4390055"/>
              <a:ext cx="518904" cy="951948"/>
              <a:chOff x="3660279" y="4390055"/>
              <a:chExt cx="518904" cy="951948"/>
            </a:xfrm>
          </p:grpSpPr>
          <p:pic>
            <p:nvPicPr>
              <p:cNvPr id="51245" name="Picture 8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0279" y="4390055"/>
                <a:ext cx="518904" cy="633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246" name="TextBox 105"/>
              <p:cNvSpPr txBox="1">
                <a:spLocks noChangeArrowheads="1"/>
              </p:cNvSpPr>
              <p:nvPr/>
            </p:nvSpPr>
            <p:spPr bwMode="auto">
              <a:xfrm>
                <a:off x="3722086" y="4972671"/>
                <a:ext cx="3016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b="1">
                    <a:latin typeface="Calibri" charset="0"/>
                  </a:rPr>
                  <a:t>6</a:t>
                </a:r>
              </a:p>
            </p:txBody>
          </p:sp>
        </p:grpSp>
      </p:grpSp>
      <p:sp>
        <p:nvSpPr>
          <p:cNvPr id="51237" name="TextBox 12"/>
          <p:cNvSpPr txBox="1">
            <a:spLocks noChangeArrowheads="1"/>
          </p:cNvSpPr>
          <p:nvPr/>
        </p:nvSpPr>
        <p:spPr bwMode="auto">
          <a:xfrm>
            <a:off x="5049838" y="2476500"/>
            <a:ext cx="55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</a:rPr>
              <a:t>Mal</a:t>
            </a:r>
          </a:p>
        </p:txBody>
      </p:sp>
      <p:sp>
        <p:nvSpPr>
          <p:cNvPr id="51238" name="TextBox 13"/>
          <p:cNvSpPr txBox="1">
            <a:spLocks noChangeArrowheads="1"/>
          </p:cNvSpPr>
          <p:nvPr/>
        </p:nvSpPr>
        <p:spPr bwMode="auto">
          <a:xfrm>
            <a:off x="4849813" y="4375150"/>
            <a:ext cx="765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</a:rPr>
              <a:t>Wash</a:t>
            </a:r>
          </a:p>
        </p:txBody>
      </p:sp>
      <p:sp>
        <p:nvSpPr>
          <p:cNvPr id="51239" name="TextBox 14"/>
          <p:cNvSpPr txBox="1">
            <a:spLocks noChangeArrowheads="1"/>
          </p:cNvSpPr>
          <p:nvPr/>
        </p:nvSpPr>
        <p:spPr bwMode="auto">
          <a:xfrm>
            <a:off x="4960938" y="6256338"/>
            <a:ext cx="766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FF"/>
                </a:solidFill>
              </a:rPr>
              <a:t>Simon</a:t>
            </a:r>
          </a:p>
        </p:txBody>
      </p:sp>
      <p:sp>
        <p:nvSpPr>
          <p:cNvPr id="51240" name="TextBox 15"/>
          <p:cNvSpPr txBox="1">
            <a:spLocks noChangeArrowheads="1"/>
          </p:cNvSpPr>
          <p:nvPr/>
        </p:nvSpPr>
        <p:spPr bwMode="auto">
          <a:xfrm>
            <a:off x="7462838" y="2446338"/>
            <a:ext cx="709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</a:rPr>
              <a:t>Inara</a:t>
            </a:r>
          </a:p>
        </p:txBody>
      </p:sp>
      <p:sp>
        <p:nvSpPr>
          <p:cNvPr id="51241" name="TextBox 16"/>
          <p:cNvSpPr txBox="1">
            <a:spLocks noChangeArrowheads="1"/>
          </p:cNvSpPr>
          <p:nvPr/>
        </p:nvSpPr>
        <p:spPr bwMode="auto">
          <a:xfrm>
            <a:off x="7381875" y="4346575"/>
            <a:ext cx="5826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</a:rPr>
              <a:t>Zoe</a:t>
            </a:r>
          </a:p>
        </p:txBody>
      </p:sp>
      <p:sp>
        <p:nvSpPr>
          <p:cNvPr id="51242" name="TextBox 17"/>
          <p:cNvSpPr txBox="1">
            <a:spLocks noChangeArrowheads="1"/>
          </p:cNvSpPr>
          <p:nvPr/>
        </p:nvSpPr>
        <p:spPr bwMode="auto">
          <a:xfrm>
            <a:off x="7381875" y="6251575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</a:rPr>
              <a:t>Kaylee</a:t>
            </a:r>
          </a:p>
        </p:txBody>
      </p:sp>
    </p:spTree>
    <p:extLst>
      <p:ext uri="{BB962C8B-B14F-4D97-AF65-F5344CB8AC3E}">
        <p14:creationId xmlns:p14="http://schemas.microsoft.com/office/powerpoint/2010/main" val="384056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C5ABD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C5ABD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C5ABD"/>
                                      </p:to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7B0A"/>
                                      </p:to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1" grpId="1" animBg="1"/>
      <p:bldP spid="62" grpId="0" animBg="1"/>
      <p:bldP spid="63" grpId="0" animBg="1"/>
      <p:bldP spid="63" grpId="1" animBg="1"/>
      <p:bldP spid="6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586538" y="5256213"/>
            <a:ext cx="1377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To the code</a:t>
            </a:r>
          </a:p>
        </p:txBody>
      </p:sp>
    </p:spTree>
    <p:extLst>
      <p:ext uri="{BB962C8B-B14F-4D97-AF65-F5344CB8AC3E}">
        <p14:creationId xmlns:p14="http://schemas.microsoft.com/office/powerpoint/2010/main" val="346674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Moral of the story…</a:t>
            </a:r>
          </a:p>
        </p:txBody>
      </p:sp>
      <p:pic>
        <p:nvPicPr>
          <p:cNvPr id="5325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1063"/>
            <a:ext cx="1751013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2751138"/>
            <a:ext cx="1344612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Box 4"/>
          <p:cNvSpPr txBox="1">
            <a:spLocks noChangeArrowheads="1"/>
          </p:cNvSpPr>
          <p:nvPr/>
        </p:nvSpPr>
        <p:spPr bwMode="auto">
          <a:xfrm>
            <a:off x="4254500" y="3343275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>
                <a:solidFill>
                  <a:srgbClr val="A100A0"/>
                </a:solidFill>
                <a:latin typeface="Calibri" charset="0"/>
              </a:rPr>
              <a:t>&gt;</a:t>
            </a:r>
          </a:p>
        </p:txBody>
      </p:sp>
      <p:pic>
        <p:nvPicPr>
          <p:cNvPr id="53253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246688" y="2025650"/>
            <a:ext cx="32797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70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Worst-case analysis (CSE250)</a:t>
            </a:r>
          </a:p>
        </p:txBody>
      </p:sp>
      <p:sp>
        <p:nvSpPr>
          <p:cNvPr id="19458" name="TextBox 2"/>
          <p:cNvSpPr txBox="1">
            <a:spLocks noChangeArrowheads="1"/>
          </p:cNvSpPr>
          <p:nvPr/>
        </p:nvSpPr>
        <p:spPr bwMode="auto">
          <a:xfrm>
            <a:off x="661988" y="1965325"/>
            <a:ext cx="72707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Correctness should hold for every valid input</a:t>
            </a: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661988" y="3744913"/>
            <a:ext cx="7150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Resource usage by the worst-possible input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661988" y="4581525"/>
            <a:ext cx="3278187" cy="1573213"/>
          </a:xfrm>
          <a:prstGeom prst="cloudCallout">
            <a:avLst>
              <a:gd name="adj1" fmla="val -14812"/>
              <a:gd name="adj2" fmla="val 445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/>
              <a:t>What resources?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1368425" y="2757488"/>
            <a:ext cx="2962275" cy="738187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Why worst-case?</a:t>
            </a:r>
          </a:p>
        </p:txBody>
      </p:sp>
    </p:spTree>
    <p:extLst>
      <p:ext uri="{BB962C8B-B14F-4D97-AF65-F5344CB8AC3E}">
        <p14:creationId xmlns:p14="http://schemas.microsoft.com/office/powerpoint/2010/main" val="223166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0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2"/>
          <p:cNvSpPr>
            <a:spLocks noGrp="1"/>
          </p:cNvSpPr>
          <p:nvPr>
            <p:ph type="ctrTitle"/>
          </p:nvPr>
        </p:nvSpPr>
        <p:spPr>
          <a:xfrm>
            <a:off x="411163" y="2130425"/>
            <a:ext cx="8193087" cy="1470025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Proof of Correctness: Gale-Shaply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6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Proof technique de jour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2943225" y="4224338"/>
            <a:ext cx="4006850" cy="2633662"/>
            <a:chOff x="3554175" y="5265065"/>
            <a:chExt cx="2157912" cy="1479366"/>
          </a:xfrm>
        </p:grpSpPr>
        <p:pic>
          <p:nvPicPr>
            <p:cNvPr id="15366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7" name="TextBox 38"/>
            <p:cNvSpPr txBox="1">
              <a:spLocks noChangeArrowheads="1"/>
            </p:cNvSpPr>
            <p:nvPr/>
          </p:nvSpPr>
          <p:spPr bwMode="auto">
            <a:xfrm>
              <a:off x="3554175" y="6597456"/>
              <a:ext cx="2157912" cy="14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100">
                  <a:latin typeface="Calibri" charset="0"/>
                </a:rPr>
                <a:t>Source: 4simpsons.wordpress.com</a:t>
              </a:r>
            </a:p>
          </p:txBody>
        </p:sp>
      </p:grpSp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2616200" y="1417638"/>
            <a:ext cx="39052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Proof by contradiction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25613" y="2236788"/>
            <a:ext cx="6208712" cy="4667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Assume the negation of what you want to prove</a:t>
            </a:r>
          </a:p>
        </p:txBody>
      </p:sp>
      <p:sp>
        <p:nvSpPr>
          <p:cNvPr id="8" name="Down Arrow 7"/>
          <p:cNvSpPr/>
          <p:nvPr/>
        </p:nvSpPr>
        <p:spPr>
          <a:xfrm>
            <a:off x="3376613" y="2703513"/>
            <a:ext cx="2722562" cy="1520825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After some reasoning</a:t>
            </a:r>
          </a:p>
        </p:txBody>
      </p:sp>
    </p:spTree>
    <p:extLst>
      <p:ext uri="{BB962C8B-B14F-4D97-AF65-F5344CB8AC3E}">
        <p14:creationId xmlns:p14="http://schemas.microsoft.com/office/powerpoint/2010/main" val="234863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CSE191 Flavor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57787"/>
          </a:xfrm>
        </p:spPr>
        <p:txBody>
          <a:bodyPr/>
          <a:lstStyle/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Prove there are infinitely many prime numbers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Assume there are finitely many primes and call them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P = {p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0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, 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, …, 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}</a:t>
            </a:r>
            <a:endParaRPr lang="en-US" sz="3100" baseline="-25000">
              <a:solidFill>
                <a:srgbClr val="3366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Consider the number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q = 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0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1…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+ 1 </a:t>
            </a:r>
          </a:p>
          <a:p>
            <a:pPr lvl="1"/>
            <a:r>
              <a:rPr lang="en-US" sz="2700">
                <a:latin typeface="Calibri" charset="0"/>
                <a:ea typeface="ＭＳ Ｐゴシック" charset="0"/>
              </a:rPr>
              <a:t>The number </a:t>
            </a:r>
            <a:r>
              <a:rPr lang="en-US" sz="27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q</a:t>
            </a:r>
            <a:r>
              <a:rPr lang="en-US" sz="2700">
                <a:latin typeface="Calibri" charset="0"/>
                <a:ea typeface="ＭＳ Ｐゴシック" charset="0"/>
              </a:rPr>
              <a:t> is not in </a:t>
            </a:r>
            <a:r>
              <a:rPr lang="en-US" sz="27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P </a:t>
            </a:r>
            <a:r>
              <a:rPr lang="en-US" sz="2700">
                <a:latin typeface="Calibri" charset="0"/>
                <a:ea typeface="ＭＳ Ｐゴシック" charset="0"/>
              </a:rPr>
              <a:t>and is therefor composite</a:t>
            </a:r>
          </a:p>
          <a:p>
            <a:pPr lvl="1"/>
            <a:r>
              <a:rPr lang="en-US" sz="2700">
                <a:latin typeface="Calibri" charset="0"/>
                <a:ea typeface="ＭＳ Ｐゴシック" charset="0"/>
              </a:rPr>
              <a:t>As such, </a:t>
            </a:r>
            <a:r>
              <a:rPr lang="en-US" sz="27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q </a:t>
            </a:r>
            <a:r>
              <a:rPr lang="en-US" sz="2700">
                <a:latin typeface="Calibri" charset="0"/>
                <a:ea typeface="ＭＳ Ｐゴシック" charset="0"/>
              </a:rPr>
              <a:t>must be divisible by some </a:t>
            </a:r>
            <a:r>
              <a:rPr lang="en-US" sz="27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p</a:t>
            </a:r>
            <a:r>
              <a:rPr lang="en-US" sz="2700" baseline="-250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US" sz="2700">
                <a:latin typeface="Calibri" charset="0"/>
                <a:ea typeface="ＭＳ Ｐゴシック" charset="0"/>
              </a:rPr>
              <a:t> in </a:t>
            </a:r>
            <a:r>
              <a:rPr lang="en-US" sz="2700">
                <a:solidFill>
                  <a:srgbClr val="3366FF"/>
                </a:solidFill>
                <a:latin typeface="Calibri" charset="0"/>
                <a:ea typeface="ＭＳ Ｐゴシック" charset="0"/>
              </a:rPr>
              <a:t>P</a:t>
            </a:r>
          </a:p>
          <a:p>
            <a:r>
              <a:rPr lang="en-US" sz="31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However,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q/p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i </a:t>
            </a:r>
            <a:r>
              <a:rPr lang="en-US" sz="31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has a remainder of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1 </a:t>
            </a:r>
            <a:r>
              <a:rPr lang="en-US" sz="31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for all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3100" baseline="-250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i </a:t>
            </a:r>
            <a:r>
              <a:rPr lang="en-US" sz="31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in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 P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Therefore,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q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is prime which is a contradiction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There must be infinitely many primes!</a:t>
            </a:r>
          </a:p>
          <a:p>
            <a:endParaRPr lang="en-US" baseline="-2500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96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Now a CSE331 flavor proof by contradiction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5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GS algo outputs a stable matching</a:t>
            </a:r>
          </a:p>
        </p:txBody>
      </p:sp>
      <p:sp>
        <p:nvSpPr>
          <p:cNvPr id="16386" name="TextBox 4"/>
          <p:cNvSpPr txBox="1">
            <a:spLocks noChangeArrowheads="1"/>
          </p:cNvSpPr>
          <p:nvPr/>
        </p:nvSpPr>
        <p:spPr bwMode="auto">
          <a:xfrm>
            <a:off x="868363" y="2171700"/>
            <a:ext cx="69453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>
                <a:latin typeface="Calibri" charset="0"/>
              </a:rPr>
              <a:t>Lemma 1: GS outputs a perfect matching </a:t>
            </a:r>
            <a:r>
              <a:rPr lang="en-US" sz="3000">
                <a:solidFill>
                  <a:srgbClr val="3366FF"/>
                </a:solidFill>
                <a:latin typeface="Calibri" charset="0"/>
              </a:rPr>
              <a:t>S</a:t>
            </a:r>
          </a:p>
        </p:txBody>
      </p:sp>
      <p:sp>
        <p:nvSpPr>
          <p:cNvPr id="14339" name="TextBox 20"/>
          <p:cNvSpPr txBox="1">
            <a:spLocks noChangeArrowheads="1"/>
          </p:cNvSpPr>
          <p:nvPr/>
        </p:nvSpPr>
        <p:spPr bwMode="auto">
          <a:xfrm>
            <a:off x="1004888" y="3648075"/>
            <a:ext cx="47132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000" dirty="0" smtClean="0">
                <a:latin typeface="+mn-lt"/>
              </a:rPr>
              <a:t>Lemma 2: </a:t>
            </a:r>
            <a:r>
              <a:rPr lang="en-US" sz="3000" dirty="0" smtClean="0">
                <a:solidFill>
                  <a:srgbClr val="3366FF"/>
                </a:solidFill>
                <a:latin typeface="+mn-lt"/>
              </a:rPr>
              <a:t>S</a:t>
            </a:r>
            <a:r>
              <a:rPr lang="en-US" sz="3000" dirty="0" smtClean="0">
                <a:latin typeface="+mn-lt"/>
              </a:rPr>
              <a:t> has no instability</a:t>
            </a:r>
          </a:p>
        </p:txBody>
      </p:sp>
    </p:spTree>
    <p:extLst>
      <p:ext uri="{BB962C8B-B14F-4D97-AF65-F5344CB8AC3E}">
        <p14:creationId xmlns:p14="http://schemas.microsoft.com/office/powerpoint/2010/main" val="25883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Two obervations</a:t>
            </a:r>
          </a:p>
        </p:txBody>
      </p:sp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457200" y="2149475"/>
            <a:ext cx="7942263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/>
              <a:t>Obs 1</a:t>
            </a:r>
            <a:r>
              <a:rPr lang="en-US" sz="3000"/>
              <a:t>: Once </a:t>
            </a:r>
            <a:r>
              <a:rPr lang="en-US" sz="3000">
                <a:solidFill>
                  <a:srgbClr val="3366FF"/>
                </a:solidFill>
              </a:rPr>
              <a:t>m</a:t>
            </a:r>
            <a:r>
              <a:rPr lang="en-US" sz="3000"/>
              <a:t> is engaged he keeps getting </a:t>
            </a:r>
          </a:p>
          <a:p>
            <a:pPr eaLnBrk="1" hangingPunct="1"/>
            <a:r>
              <a:rPr lang="en-US" sz="3000"/>
              <a:t>           engaged to </a:t>
            </a:r>
            <a:r>
              <a:rPr lang="ja-JP" altLang="en-US" sz="3000"/>
              <a:t>“</a:t>
            </a:r>
            <a:r>
              <a:rPr lang="en-US" altLang="ja-JP" sz="3000"/>
              <a:t>better</a:t>
            </a:r>
            <a:r>
              <a:rPr lang="ja-JP" altLang="en-US" sz="3000"/>
              <a:t>”</a:t>
            </a:r>
            <a:r>
              <a:rPr lang="en-US" altLang="ja-JP" sz="3000"/>
              <a:t> women</a:t>
            </a:r>
            <a:endParaRPr lang="en-US" sz="3000"/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457200" y="4206875"/>
            <a:ext cx="79756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/>
              <a:t>Obs 2</a:t>
            </a:r>
            <a:r>
              <a:rPr lang="en-US" sz="3000"/>
              <a:t>: If </a:t>
            </a:r>
            <a:r>
              <a:rPr lang="en-US" sz="3000">
                <a:solidFill>
                  <a:srgbClr val="3366FF"/>
                </a:solidFill>
              </a:rPr>
              <a:t>w</a:t>
            </a:r>
            <a:r>
              <a:rPr lang="en-US" sz="3000"/>
              <a:t> proposes to </a:t>
            </a:r>
            <a:r>
              <a:rPr lang="en-US" sz="3000">
                <a:solidFill>
                  <a:srgbClr val="3366FF"/>
                </a:solidFill>
              </a:rPr>
              <a:t>m’</a:t>
            </a:r>
            <a:r>
              <a:rPr lang="en-US" altLang="ja-JP" sz="3000"/>
              <a:t>  first and then to </a:t>
            </a:r>
            <a:r>
              <a:rPr lang="en-US" altLang="ja-JP" sz="3000">
                <a:solidFill>
                  <a:srgbClr val="3366FF"/>
                </a:solidFill>
              </a:rPr>
              <a:t>m</a:t>
            </a:r>
          </a:p>
          <a:p>
            <a:pPr eaLnBrk="1" hangingPunct="1"/>
            <a:r>
              <a:rPr lang="en-US" sz="3000"/>
              <a:t>            (or never proposes to </a:t>
            </a:r>
            <a:r>
              <a:rPr lang="en-US" sz="3000">
                <a:solidFill>
                  <a:srgbClr val="3366FF"/>
                </a:solidFill>
              </a:rPr>
              <a:t>m</a:t>
            </a:r>
            <a:r>
              <a:rPr lang="en-US" sz="3000"/>
              <a:t>) then she </a:t>
            </a:r>
          </a:p>
          <a:p>
            <a:pPr eaLnBrk="1" hangingPunct="1"/>
            <a:r>
              <a:rPr lang="en-US" sz="3000"/>
              <a:t>            prefers </a:t>
            </a:r>
            <a:r>
              <a:rPr lang="en-US" sz="3000">
                <a:solidFill>
                  <a:srgbClr val="3366FF"/>
                </a:solidFill>
              </a:rPr>
              <a:t>m</a:t>
            </a:r>
            <a:r>
              <a:rPr lang="ja-JP" altLang="en-US" sz="3000">
                <a:solidFill>
                  <a:srgbClr val="3366FF"/>
                </a:solidFill>
              </a:rPr>
              <a:t>’</a:t>
            </a:r>
            <a:r>
              <a:rPr lang="en-US" altLang="ja-JP" sz="3000">
                <a:solidFill>
                  <a:srgbClr val="3366FF"/>
                </a:solidFill>
              </a:rPr>
              <a:t> </a:t>
            </a:r>
            <a:r>
              <a:rPr lang="en-US" altLang="ja-JP" sz="3000"/>
              <a:t>to </a:t>
            </a:r>
            <a:r>
              <a:rPr lang="en-US" altLang="ja-JP" sz="3000">
                <a:solidFill>
                  <a:srgbClr val="3366FF"/>
                </a:solidFill>
              </a:rPr>
              <a:t>m</a:t>
            </a:r>
            <a:endParaRPr lang="en-US" sz="300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1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Proof of Lemma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Lemma 1: GS outputs a perfect matching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Assume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is not a perfect matching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There exists a woman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w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who is single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The woman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w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must have proposed to all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men and they all rejected her or moved to a better woman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Therefore, all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men are engaged (by observation 1) to the remaining </a:t>
            </a:r>
            <a:r>
              <a:rPr lang="en-US" sz="3100">
                <a:solidFill>
                  <a:srgbClr val="3366FF"/>
                </a:solidFill>
                <a:latin typeface="Calibri" charset="0"/>
                <a:ea typeface="ＭＳ Ｐゴシック" charset="0"/>
                <a:cs typeface="ＭＳ Ｐゴシック" charset="0"/>
              </a:rPr>
              <a:t>n-1</a:t>
            </a:r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 women</a:t>
            </a:r>
          </a:p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Contradiction since there is no polygamy in the algorithm</a:t>
            </a:r>
          </a:p>
        </p:txBody>
      </p:sp>
    </p:spTree>
    <p:extLst>
      <p:ext uri="{BB962C8B-B14F-4D97-AF65-F5344CB8AC3E}">
        <p14:creationId xmlns:p14="http://schemas.microsoft.com/office/powerpoint/2010/main" val="1543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Proof of Lemma 2</a:t>
            </a:r>
          </a:p>
        </p:txBody>
      </p:sp>
      <p:sp>
        <p:nvSpPr>
          <p:cNvPr id="18434" name="TextBox 4"/>
          <p:cNvSpPr txBox="1">
            <a:spLocks noChangeArrowheads="1"/>
          </p:cNvSpPr>
          <p:nvPr/>
        </p:nvSpPr>
        <p:spPr bwMode="auto">
          <a:xfrm>
            <a:off x="868363" y="2171700"/>
            <a:ext cx="2640012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900">
                <a:latin typeface="Calibri" charset="0"/>
              </a:rPr>
              <a:t>By contradiction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5427663" y="4310063"/>
            <a:ext cx="509587" cy="5318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1">
                <a:shade val="95000"/>
                <a:satMod val="105000"/>
                <a:alpha val="9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m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5427663" y="5308600"/>
            <a:ext cx="509587" cy="5318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>
                <a:shade val="95000"/>
                <a:satMod val="105000"/>
                <a:alpha val="9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7175500" y="5308600"/>
            <a:ext cx="509588" cy="531813"/>
          </a:xfrm>
          <a:prstGeom prst="ellipse">
            <a:avLst/>
          </a:prstGeom>
          <a:solidFill>
            <a:srgbClr val="008000">
              <a:alpha val="60000"/>
            </a:srgbClr>
          </a:solidFill>
          <a:ln>
            <a:solidFill>
              <a:schemeClr val="accent1">
                <a:shade val="95000"/>
                <a:satMod val="105000"/>
                <a:alpha val="9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Oval 9"/>
          <p:cNvSpPr/>
          <p:nvPr/>
        </p:nvSpPr>
        <p:spPr bwMode="auto">
          <a:xfrm>
            <a:off x="7175500" y="4310063"/>
            <a:ext cx="509588" cy="531812"/>
          </a:xfrm>
          <a:prstGeom prst="ellipse">
            <a:avLst/>
          </a:prstGeom>
          <a:solidFill>
            <a:srgbClr val="C95BCD"/>
          </a:solidFill>
          <a:ln>
            <a:solidFill>
              <a:schemeClr val="accent1">
                <a:shade val="95000"/>
                <a:satMod val="105000"/>
                <a:alpha val="9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w</a:t>
            </a:r>
            <a:endParaRPr lang="en-US" dirty="0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5492750" y="5351463"/>
            <a:ext cx="427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1"/>
                </a:solidFill>
                <a:latin typeface="Calibri" charset="0"/>
              </a:rPr>
              <a:t>m</a:t>
            </a:r>
            <a:r>
              <a:rPr lang="ja-JP" altLang="en-US" sz="1800">
                <a:solidFill>
                  <a:schemeClr val="bg1"/>
                </a:solidFill>
                <a:latin typeface="Calibri" charset="0"/>
              </a:rPr>
              <a:t>’</a:t>
            </a:r>
            <a:endParaRPr lang="en-US" sz="180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7258050" y="5351463"/>
            <a:ext cx="414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1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chemeClr val="bg1"/>
                </a:solidFill>
                <a:latin typeface="Calibri" charset="0"/>
              </a:rPr>
              <a:t>’</a:t>
            </a:r>
            <a:endParaRPr lang="en-US" sz="1800">
              <a:solidFill>
                <a:schemeClr val="bg1"/>
              </a:solidFill>
              <a:latin typeface="Calibri" charset="0"/>
            </a:endParaRPr>
          </a:p>
        </p:txBody>
      </p:sp>
      <p:cxnSp>
        <p:nvCxnSpPr>
          <p:cNvPr id="13" name="Straight Connector 12"/>
          <p:cNvCxnSpPr>
            <a:stCxn id="7" idx="6"/>
            <a:endCxn id="10" idx="2"/>
          </p:cNvCxnSpPr>
          <p:nvPr/>
        </p:nvCxnSpPr>
        <p:spPr>
          <a:xfrm>
            <a:off x="5937250" y="4575175"/>
            <a:ext cx="1238250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9" idx="2"/>
          </p:cNvCxnSpPr>
          <p:nvPr/>
        </p:nvCxnSpPr>
        <p:spPr>
          <a:xfrm>
            <a:off x="5937250" y="5575300"/>
            <a:ext cx="1238250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6253163" y="4346575"/>
            <a:ext cx="622300" cy="1387475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68363" y="3429000"/>
            <a:ext cx="51768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latin typeface="Calibri" charset="0"/>
              </a:rPr>
              <a:t>Assume there is an instability </a:t>
            </a:r>
            <a:r>
              <a:rPr lang="en-US" sz="2600">
                <a:solidFill>
                  <a:srgbClr val="3366FF"/>
                </a:solidFill>
                <a:latin typeface="Calibri" charset="0"/>
              </a:rPr>
              <a:t>(m,w</a:t>
            </a:r>
            <a:r>
              <a:rPr lang="ja-JP" altLang="en-US" sz="26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2600">
                <a:solidFill>
                  <a:srgbClr val="3366FF"/>
                </a:solidFill>
                <a:latin typeface="Calibri" charset="0"/>
              </a:rPr>
              <a:t>)</a:t>
            </a:r>
            <a:endParaRPr lang="en-US" sz="2600">
              <a:solidFill>
                <a:srgbClr val="3366FF"/>
              </a:solidFill>
              <a:latin typeface="Calibri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204913" y="4391025"/>
            <a:ext cx="239395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3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2300">
                <a:latin typeface="Calibri" charset="0"/>
              </a:rPr>
              <a:t> prefers </a:t>
            </a:r>
            <a:r>
              <a:rPr lang="en-US" sz="23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23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23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2300">
                <a:latin typeface="Calibri" charset="0"/>
              </a:rPr>
              <a:t>to </a:t>
            </a:r>
            <a:r>
              <a:rPr lang="en-US" altLang="ja-JP" sz="2300">
                <a:solidFill>
                  <a:srgbClr val="3366FF"/>
                </a:solidFill>
                <a:latin typeface="Calibri" charset="0"/>
              </a:rPr>
              <a:t>w</a:t>
            </a:r>
            <a:endParaRPr lang="en-US" sz="2300">
              <a:solidFill>
                <a:srgbClr val="3366FF"/>
              </a:solidFill>
              <a:latin typeface="Calibri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204913" y="5133975"/>
            <a:ext cx="23685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3366FF"/>
                </a:solidFill>
                <a:latin typeface="Calibri" charset="0"/>
              </a:rPr>
              <a:t>w’</a:t>
            </a:r>
            <a:r>
              <a:rPr lang="en-US" altLang="ja-JP" sz="2200">
                <a:latin typeface="Calibri" charset="0"/>
              </a:rPr>
              <a:t> prefers </a:t>
            </a:r>
            <a:r>
              <a:rPr lang="en-US" altLang="ja-JP" sz="22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altLang="ja-JP" sz="2200">
                <a:latin typeface="Calibri" charset="0"/>
              </a:rPr>
              <a:t> to </a:t>
            </a:r>
            <a:r>
              <a:rPr lang="en-US" altLang="ja-JP" sz="22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ja-JP" altLang="en-US" sz="2200">
                <a:solidFill>
                  <a:srgbClr val="3366FF"/>
                </a:solidFill>
                <a:latin typeface="Calibri" charset="0"/>
              </a:rPr>
              <a:t>’</a:t>
            </a:r>
            <a:endParaRPr lang="en-US" sz="2200">
              <a:solidFill>
                <a:srgbClr val="3366FF"/>
              </a:solidFill>
              <a:latin typeface="Calibri" charset="0"/>
            </a:endParaRPr>
          </a:p>
        </p:txBody>
      </p:sp>
      <p:sp>
        <p:nvSpPr>
          <p:cNvPr id="19" name="Cloud Callout 18"/>
          <p:cNvSpPr/>
          <p:nvPr/>
        </p:nvSpPr>
        <p:spPr>
          <a:xfrm>
            <a:off x="6132513" y="2709863"/>
            <a:ext cx="2554287" cy="1470025"/>
          </a:xfrm>
          <a:prstGeom prst="cloudCallout">
            <a:avLst>
              <a:gd name="adj1" fmla="val -55265"/>
              <a:gd name="adj2" fmla="val 277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w</a:t>
            </a:r>
            <a:r>
              <a:rPr lang="ja-JP" alt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last proposed to </a:t>
            </a:r>
            <a:r>
              <a:rPr 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ja-JP" altLang="en-US">
                <a:solidFill>
                  <a:srgbClr val="660066"/>
                </a:solidFill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endParaRPr lang="en-US">
              <a:solidFill>
                <a:srgbClr val="660066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1400" y="4391025"/>
            <a:ext cx="2606675" cy="1330325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5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Contradiction by Case Analysis</a:t>
            </a:r>
          </a:p>
        </p:txBody>
      </p:sp>
      <p:sp>
        <p:nvSpPr>
          <p:cNvPr id="19458" name="TextBox 2"/>
          <p:cNvSpPr txBox="1">
            <a:spLocks noChangeArrowheads="1"/>
          </p:cNvSpPr>
          <p:nvPr/>
        </p:nvSpPr>
        <p:spPr bwMode="auto">
          <a:xfrm>
            <a:off x="836613" y="2008188"/>
            <a:ext cx="73469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600">
                <a:latin typeface="Calibri" charset="0"/>
              </a:rPr>
              <a:t>Depending on whether </a:t>
            </a:r>
            <a:r>
              <a:rPr lang="en-US" sz="26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26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26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2600">
                <a:latin typeface="Calibri" charset="0"/>
              </a:rPr>
              <a:t>had proposed to </a:t>
            </a:r>
            <a:r>
              <a:rPr lang="en-US" altLang="ja-JP" sz="26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altLang="ja-JP" sz="2600">
                <a:latin typeface="Calibri" charset="0"/>
              </a:rPr>
              <a:t> or not</a:t>
            </a:r>
            <a:endParaRPr lang="en-US" sz="260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6613" y="3429000"/>
            <a:ext cx="4464050" cy="492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latin typeface="+mn-lt"/>
                <a:ea typeface="+mn-ea"/>
                <a:cs typeface="+mn-cs"/>
              </a:rPr>
              <a:t>Case 1: </a:t>
            </a:r>
            <a:r>
              <a:rPr lang="en-US" sz="2600" dirty="0" err="1">
                <a:solidFill>
                  <a:srgbClr val="3366FF"/>
                </a:solidFill>
                <a:latin typeface="+mn-lt"/>
                <a:ea typeface="+mn-ea"/>
                <a:cs typeface="+mn-cs"/>
              </a:rPr>
              <a:t>w</a:t>
            </a:r>
            <a:r>
              <a:rPr lang="en-US" sz="2600" dirty="0">
                <a:solidFill>
                  <a:srgbClr val="3366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en-US" sz="2600" dirty="0">
                <a:latin typeface="+mn-lt"/>
                <a:ea typeface="+mn-ea"/>
                <a:cs typeface="+mn-cs"/>
              </a:rPr>
              <a:t>never proposed to </a:t>
            </a:r>
            <a:r>
              <a:rPr lang="en-US" sz="2600" dirty="0" err="1">
                <a:solidFill>
                  <a:srgbClr val="3366FF"/>
                </a:solidFill>
                <a:latin typeface="+mn-lt"/>
                <a:ea typeface="+mn-ea"/>
                <a:cs typeface="+mn-cs"/>
              </a:rPr>
              <a:t>m</a:t>
            </a:r>
            <a:endParaRPr lang="en-US" sz="2600" dirty="0">
              <a:solidFill>
                <a:srgbClr val="3366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529263" y="3706813"/>
            <a:ext cx="3187700" cy="1693862"/>
            <a:chOff x="5528961" y="3707225"/>
            <a:chExt cx="3187351" cy="1693862"/>
          </a:xfrm>
        </p:grpSpPr>
        <p:pic>
          <p:nvPicPr>
            <p:cNvPr id="19472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37" y="3707225"/>
              <a:ext cx="1235075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3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961" y="3707225"/>
              <a:ext cx="1335087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4" name="TextBox 6"/>
            <p:cNvSpPr txBox="1">
              <a:spLocks noChangeArrowheads="1"/>
            </p:cNvSpPr>
            <p:nvPr/>
          </p:nvSpPr>
          <p:spPr bwMode="auto">
            <a:xfrm>
              <a:off x="8272767" y="4982581"/>
              <a:ext cx="4140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bg1"/>
                  </a:solidFill>
                  <a:latin typeface="Calibri" charset="0"/>
                </a:rPr>
                <a:t>w</a:t>
              </a:r>
              <a:r>
                <a:rPr lang="ja-JP" altLang="en-US" sz="1800">
                  <a:solidFill>
                    <a:schemeClr val="bg1"/>
                  </a:solidFill>
                  <a:latin typeface="Calibri" charset="0"/>
                </a:rPr>
                <a:t>’</a:t>
              </a:r>
              <a:endParaRPr lang="en-US" sz="180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19475" name="TextBox 7"/>
            <p:cNvSpPr txBox="1">
              <a:spLocks noChangeArrowheads="1"/>
            </p:cNvSpPr>
            <p:nvPr/>
          </p:nvSpPr>
          <p:spPr bwMode="auto">
            <a:xfrm>
              <a:off x="5528961" y="4396496"/>
              <a:ext cx="3690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  <a:latin typeface="Calibri" charset="0"/>
                </a:rPr>
                <a:t>m</a:t>
              </a: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28713" y="4211638"/>
            <a:ext cx="2030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latin typeface="Calibri" charset="0"/>
              </a:rPr>
              <a:t>prefers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latin typeface="Calibri" charset="0"/>
              </a:rPr>
              <a:t> to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m</a:t>
            </a:r>
            <a:endParaRPr lang="en-US" sz="1800">
              <a:solidFill>
                <a:srgbClr val="3366FF"/>
              </a:solidFill>
              <a:latin typeface="Calibri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28713" y="4797425"/>
            <a:ext cx="2938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Assumed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latin typeface="Calibri" charset="0"/>
              </a:rPr>
              <a:t>prefers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altLang="ja-JP" sz="1800">
                <a:latin typeface="Calibri" charset="0"/>
              </a:rPr>
              <a:t> to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endParaRPr lang="en-US" sz="1800">
              <a:solidFill>
                <a:srgbClr val="3366FF"/>
              </a:solidFill>
              <a:latin typeface="Calibri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6569075" y="5729288"/>
            <a:ext cx="1530350" cy="673100"/>
            <a:chOff x="2246020" y="1252538"/>
            <a:chExt cx="1529055" cy="673245"/>
          </a:xfrm>
        </p:grpSpPr>
        <p:pic>
          <p:nvPicPr>
            <p:cNvPr id="1946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020" y="1252538"/>
              <a:ext cx="507951" cy="673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018" y="1398923"/>
              <a:ext cx="254632" cy="30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350" y="1398923"/>
              <a:ext cx="249107" cy="30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307" y="1398923"/>
              <a:ext cx="251768" cy="308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3554413" y="5265738"/>
            <a:ext cx="2157412" cy="1593850"/>
            <a:chOff x="3554175" y="5265065"/>
            <a:chExt cx="2157912" cy="1594001"/>
          </a:xfrm>
        </p:grpSpPr>
        <p:pic>
          <p:nvPicPr>
            <p:cNvPr id="19466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7" name="TextBox 38"/>
            <p:cNvSpPr txBox="1">
              <a:spLocks noChangeArrowheads="1"/>
            </p:cNvSpPr>
            <p:nvPr/>
          </p:nvSpPr>
          <p:spPr bwMode="auto">
            <a:xfrm>
              <a:off x="3554175" y="6597456"/>
              <a:ext cx="215791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100">
                  <a:latin typeface="Calibri" charset="0"/>
                </a:rPr>
                <a:t>Source: 4simpsons.wordpress.com</a:t>
              </a:r>
            </a:p>
          </p:txBody>
        </p:sp>
      </p:grpSp>
      <p:sp>
        <p:nvSpPr>
          <p:cNvPr id="20" name="Oval Callout 19"/>
          <p:cNvSpPr/>
          <p:nvPr/>
        </p:nvSpPr>
        <p:spPr>
          <a:xfrm>
            <a:off x="3554413" y="4103688"/>
            <a:ext cx="1671637" cy="585787"/>
          </a:xfrm>
          <a:prstGeom prst="wedgeEllipseCallout">
            <a:avLst>
              <a:gd name="adj1" fmla="val -85768"/>
              <a:gd name="adj2" fmla="val 143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By </a:t>
            </a:r>
            <a:r>
              <a:rPr lang="en-US" dirty="0" err="1"/>
              <a:t>Obs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85942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Stable Matching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39863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44925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78200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71763"/>
            <a:ext cx="3168650" cy="70643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44713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79988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49775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56313"/>
            <a:ext cx="3168650" cy="7048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84838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Callout 25"/>
          <p:cNvSpPr/>
          <p:nvPr/>
        </p:nvSpPr>
        <p:spPr>
          <a:xfrm>
            <a:off x="153988" y="3375025"/>
            <a:ext cx="1463675" cy="525463"/>
          </a:xfrm>
          <a:prstGeom prst="wedgeEllipseCallout">
            <a:avLst>
              <a:gd name="adj1" fmla="val -18608"/>
              <a:gd name="adj2" fmla="val -2157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By </a:t>
            </a:r>
            <a:r>
              <a:rPr lang="en-US" dirty="0" err="1"/>
              <a:t>Obs</a:t>
            </a:r>
            <a:r>
              <a:rPr lang="en-US" dirty="0"/>
              <a:t>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j-ea"/>
                <a:cs typeface="+mj-cs"/>
              </a:rPr>
              <a:t>Case 2:</a:t>
            </a:r>
            <a:r>
              <a:rPr lang="en-US" dirty="0" smtClean="0">
                <a:ea typeface="+mj-ea"/>
                <a:cs typeface="+mj-cs"/>
              </a:rPr>
              <a:t> </a:t>
            </a:r>
            <a:r>
              <a:rPr lang="en-US" dirty="0" err="1" smtClean="0">
                <a:solidFill>
                  <a:srgbClr val="3366FF"/>
                </a:solidFill>
                <a:ea typeface="+mj-ea"/>
                <a:cs typeface="+mj-cs"/>
              </a:rPr>
              <a:t>w</a:t>
            </a:r>
            <a:r>
              <a:rPr lang="en-US" dirty="0" smtClean="0">
                <a:solidFill>
                  <a:srgbClr val="3366FF"/>
                </a:solidFill>
                <a:ea typeface="+mj-ea"/>
                <a:cs typeface="+mj-cs"/>
              </a:rPr>
              <a:t>’</a:t>
            </a:r>
            <a:r>
              <a:rPr lang="en-US" dirty="0" smtClean="0">
                <a:ea typeface="+mj-ea"/>
                <a:cs typeface="+mj-cs"/>
              </a:rPr>
              <a:t> had proposed to </a:t>
            </a:r>
            <a:r>
              <a:rPr lang="en-US" dirty="0" err="1" smtClean="0">
                <a:solidFill>
                  <a:srgbClr val="3366FF"/>
                </a:solidFill>
                <a:ea typeface="+mj-ea"/>
                <a:cs typeface="+mj-cs"/>
              </a:rPr>
              <a:t>m</a:t>
            </a:r>
            <a:endParaRPr lang="en-US" dirty="0" smtClean="0">
              <a:solidFill>
                <a:srgbClr val="3366FF"/>
              </a:solidFill>
              <a:ea typeface="+mj-ea"/>
              <a:cs typeface="+mj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57200" y="1671638"/>
            <a:ext cx="51847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>
                <a:solidFill>
                  <a:srgbClr val="000000"/>
                </a:solidFill>
                <a:latin typeface="Calibri" charset="0"/>
              </a:rPr>
              <a:t>Case 2.1</a:t>
            </a:r>
            <a:r>
              <a:rPr lang="en-US" sz="2500">
                <a:latin typeface="Calibri" charset="0"/>
              </a:rPr>
              <a:t>: </a:t>
            </a:r>
            <a:r>
              <a:rPr lang="en-US" sz="25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2500">
                <a:latin typeface="Calibri" charset="0"/>
              </a:rPr>
              <a:t> had accepted </a:t>
            </a:r>
            <a:r>
              <a:rPr lang="en-US" sz="25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25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25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2500">
                <a:latin typeface="Calibri" charset="0"/>
              </a:rPr>
              <a:t>proposal</a:t>
            </a:r>
            <a:endParaRPr lang="en-US" sz="2500">
              <a:latin typeface="Calibri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2236788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m </a:t>
            </a:r>
            <a:r>
              <a:rPr lang="en-US" sz="1800">
                <a:latin typeface="Calibri" charset="0"/>
              </a:rPr>
              <a:t>is finally engaged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 w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6250" y="2822575"/>
            <a:ext cx="2449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Thus,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prefers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endParaRPr lang="en-US" sz="1800">
              <a:solidFill>
                <a:srgbClr val="3366FF"/>
              </a:solidFill>
              <a:latin typeface="Calibri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952750" y="2389188"/>
            <a:ext cx="1528763" cy="1039812"/>
            <a:chOff x="3554175" y="5265065"/>
            <a:chExt cx="2157912" cy="1680607"/>
          </a:xfrm>
        </p:grpSpPr>
        <p:pic>
          <p:nvPicPr>
            <p:cNvPr id="2050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7" name="TextBox 7"/>
            <p:cNvSpPr txBox="1">
              <a:spLocks noChangeArrowheads="1"/>
            </p:cNvSpPr>
            <p:nvPr/>
          </p:nvSpPr>
          <p:spPr bwMode="auto">
            <a:xfrm>
              <a:off x="3554175" y="6597452"/>
              <a:ext cx="2157912" cy="34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800">
                  <a:latin typeface="Calibri" charset="0"/>
                </a:rPr>
                <a:t>4simpsons.wordpress.com</a:t>
              </a:r>
            </a:p>
          </p:txBody>
        </p:sp>
      </p:grpSp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5561013" y="1252538"/>
            <a:ext cx="3440112" cy="1693862"/>
            <a:chOff x="5560298" y="1252538"/>
            <a:chExt cx="3440655" cy="1693862"/>
          </a:xfrm>
        </p:grpSpPr>
        <p:pic>
          <p:nvPicPr>
            <p:cNvPr id="20502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298" y="1252538"/>
              <a:ext cx="1376362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3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7128" y="1252538"/>
              <a:ext cx="1393825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4" name="TextBox 10"/>
            <p:cNvSpPr txBox="1">
              <a:spLocks noChangeArrowheads="1"/>
            </p:cNvSpPr>
            <p:nvPr/>
          </p:nvSpPr>
          <p:spPr bwMode="auto">
            <a:xfrm>
              <a:off x="6198218" y="2572515"/>
              <a:ext cx="3690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bg1"/>
                  </a:solidFill>
                  <a:latin typeface="Calibri" charset="0"/>
                </a:rPr>
                <a:t>m</a:t>
              </a:r>
            </a:p>
          </p:txBody>
        </p:sp>
        <p:sp>
          <p:nvSpPr>
            <p:cNvPr id="20505" name="TextBox 11"/>
            <p:cNvSpPr txBox="1">
              <a:spLocks noChangeArrowheads="1"/>
            </p:cNvSpPr>
            <p:nvPr/>
          </p:nvSpPr>
          <p:spPr bwMode="auto">
            <a:xfrm>
              <a:off x="7607128" y="1417638"/>
              <a:ext cx="4140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FF"/>
                  </a:solidFill>
                  <a:latin typeface="Calibri" charset="0"/>
                </a:rPr>
                <a:t>w</a:t>
              </a:r>
              <a:r>
                <a:rPr lang="ja-JP" altLang="en-US" sz="1800">
                  <a:solidFill>
                    <a:srgbClr val="FFFFFF"/>
                  </a:solidFill>
                  <a:latin typeface="Calibri" charset="0"/>
                </a:rPr>
                <a:t>’</a:t>
              </a: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grpSp>
        <p:nvGrpSpPr>
          <p:cNvPr id="8" name="Group 38"/>
          <p:cNvGrpSpPr>
            <a:grpSpLocks/>
          </p:cNvGrpSpPr>
          <p:nvPr/>
        </p:nvGrpSpPr>
        <p:grpSpPr bwMode="auto">
          <a:xfrm>
            <a:off x="6197600" y="3201988"/>
            <a:ext cx="1447800" cy="673100"/>
            <a:chOff x="6198218" y="3202077"/>
            <a:chExt cx="1447325" cy="673245"/>
          </a:xfrm>
        </p:grpSpPr>
        <p:pic>
          <p:nvPicPr>
            <p:cNvPr id="20498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18" y="3202077"/>
              <a:ext cx="566218" cy="673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9767" y="3348462"/>
              <a:ext cx="218510" cy="289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0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9688" y="3348462"/>
              <a:ext cx="245461" cy="289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100" y="3348462"/>
              <a:ext cx="247443" cy="290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09588" y="3875088"/>
            <a:ext cx="5075237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>
                <a:solidFill>
                  <a:srgbClr val="000000"/>
                </a:solidFill>
                <a:latin typeface="Calibri" charset="0"/>
              </a:rPr>
              <a:t>Case 2.2</a:t>
            </a:r>
            <a:r>
              <a:rPr lang="en-US" sz="2500">
                <a:latin typeface="Calibri" charset="0"/>
              </a:rPr>
              <a:t>: </a:t>
            </a:r>
            <a:r>
              <a:rPr lang="en-US" sz="25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2500">
                <a:latin typeface="Calibri" charset="0"/>
              </a:rPr>
              <a:t> had rejected </a:t>
            </a:r>
            <a:r>
              <a:rPr lang="en-US" sz="25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25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25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2500">
                <a:latin typeface="Calibri" charset="0"/>
              </a:rPr>
              <a:t>proposal</a:t>
            </a:r>
            <a:endParaRPr lang="en-US" sz="2500">
              <a:latin typeface="Calibri" charset="0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609600" y="4646613"/>
            <a:ext cx="4324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was engaged to 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latin typeface="Calibri" charset="0"/>
              </a:rPr>
              <a:t>(prefers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’’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 altLang="ja-JP" sz="1800">
                <a:solidFill>
                  <a:srgbClr val="000000"/>
                </a:solidFill>
                <a:latin typeface="Calibri" charset="0"/>
              </a:rPr>
              <a:t>to</a:t>
            </a:r>
            <a:r>
              <a:rPr lang="en-US" altLang="ja-JP" sz="1800">
                <a:solidFill>
                  <a:srgbClr val="660066"/>
                </a:solidFill>
                <a:latin typeface="Calibri" charset="0"/>
              </a:rPr>
              <a:t> </a:t>
            </a:r>
            <a:r>
              <a:rPr lang="en-US" altLang="ja-JP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r>
              <a:rPr lang="en-US" altLang="ja-JP" sz="1800">
                <a:latin typeface="Calibri" charset="0"/>
              </a:rPr>
              <a:t>)</a:t>
            </a:r>
            <a:endParaRPr lang="en-US" sz="1800">
              <a:latin typeface="Calibri" charset="0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09600" y="5232400"/>
            <a:ext cx="4335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is finally engaged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 (prefers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’’</a:t>
            </a:r>
            <a:r>
              <a:rPr lang="en-US" altLang="ja-JP" sz="1800">
                <a:latin typeface="Calibri" charset="0"/>
              </a:rPr>
              <a:t>)</a:t>
            </a:r>
            <a:endParaRPr lang="en-US" sz="1800">
              <a:latin typeface="Calibri" charset="0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620713" y="5699125"/>
            <a:ext cx="1895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  <a:latin typeface="Calibri" charset="0"/>
              </a:rPr>
              <a:t>m</a:t>
            </a:r>
            <a:r>
              <a:rPr lang="en-US" sz="1800">
                <a:latin typeface="Calibri" charset="0"/>
              </a:rPr>
              <a:t> prefers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en-US" sz="1800">
                <a:latin typeface="Calibri" charset="0"/>
              </a:rPr>
              <a:t> to </a:t>
            </a:r>
            <a:r>
              <a:rPr lang="en-US" sz="1800">
                <a:solidFill>
                  <a:srgbClr val="3366FF"/>
                </a:solidFill>
                <a:latin typeface="Calibri" charset="0"/>
              </a:rPr>
              <a:t>w</a:t>
            </a:r>
            <a:r>
              <a:rPr lang="ja-JP" altLang="en-US" sz="1800">
                <a:solidFill>
                  <a:srgbClr val="3366FF"/>
                </a:solidFill>
                <a:latin typeface="Calibri" charset="0"/>
              </a:rPr>
              <a:t>’</a:t>
            </a:r>
            <a:endParaRPr lang="en-US" sz="1800">
              <a:solidFill>
                <a:srgbClr val="3366FF"/>
              </a:solidFill>
              <a:latin typeface="Calibri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2952750" y="5699125"/>
            <a:ext cx="1528763" cy="1039813"/>
            <a:chOff x="3554175" y="5265065"/>
            <a:chExt cx="2157912" cy="1680607"/>
          </a:xfrm>
        </p:grpSpPr>
        <p:pic>
          <p:nvPicPr>
            <p:cNvPr id="20496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7" name="TextBox 45"/>
            <p:cNvSpPr txBox="1">
              <a:spLocks noChangeArrowheads="1"/>
            </p:cNvSpPr>
            <p:nvPr/>
          </p:nvSpPr>
          <p:spPr bwMode="auto">
            <a:xfrm>
              <a:off x="3554175" y="6597452"/>
              <a:ext cx="2157912" cy="34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800">
                  <a:latin typeface="Calibri" charset="0"/>
                </a:rPr>
                <a:t>4simpsons.wordpress.com</a:t>
              </a:r>
            </a:p>
          </p:txBody>
        </p:sp>
      </p:grpSp>
      <p:sp>
        <p:nvSpPr>
          <p:cNvPr id="27" name="Oval Callout 26"/>
          <p:cNvSpPr/>
          <p:nvPr/>
        </p:nvSpPr>
        <p:spPr>
          <a:xfrm>
            <a:off x="5500688" y="4646613"/>
            <a:ext cx="1557337" cy="369887"/>
          </a:xfrm>
          <a:prstGeom prst="wedgeEllipseCallout">
            <a:avLst>
              <a:gd name="adj1" fmla="val -127484"/>
              <a:gd name="adj2" fmla="val 2141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By </a:t>
            </a:r>
            <a:r>
              <a:rPr lang="en-US" dirty="0" err="1"/>
              <a:t>Obs</a:t>
            </a:r>
            <a:r>
              <a:rPr lang="en-US" dirty="0"/>
              <a:t> 1</a:t>
            </a:r>
          </a:p>
        </p:txBody>
      </p:sp>
      <p:sp>
        <p:nvSpPr>
          <p:cNvPr id="28" name="Oval Callout 27"/>
          <p:cNvSpPr/>
          <p:nvPr/>
        </p:nvSpPr>
        <p:spPr>
          <a:xfrm>
            <a:off x="5653088" y="5353050"/>
            <a:ext cx="1557337" cy="369888"/>
          </a:xfrm>
          <a:prstGeom prst="wedgeEllipseCallout">
            <a:avLst>
              <a:gd name="adj1" fmla="val -123999"/>
              <a:gd name="adj2" fmla="val -167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By </a:t>
            </a:r>
            <a:r>
              <a:rPr lang="en-US" dirty="0" err="1"/>
              <a:t>Obs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61274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4" grpId="0"/>
      <p:bldP spid="5" grpId="0"/>
      <p:bldP spid="40" grpId="0"/>
      <p:bldP spid="41" grpId="0"/>
      <p:bldP spid="42" grpId="0"/>
      <p:bldP spid="43" grpId="0"/>
      <p:bldP spid="27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Overall structure of case analysis</a:t>
            </a:r>
          </a:p>
        </p:txBody>
      </p:sp>
      <p:sp>
        <p:nvSpPr>
          <p:cNvPr id="3" name="Oval 2"/>
          <p:cNvSpPr/>
          <p:nvPr/>
        </p:nvSpPr>
        <p:spPr>
          <a:xfrm>
            <a:off x="2547938" y="1855788"/>
            <a:ext cx="3201987" cy="7715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Did </a:t>
            </a:r>
            <a:r>
              <a:rPr lang="en-US" dirty="0" err="1">
                <a:solidFill>
                  <a:srgbClr val="660066"/>
                </a:solidFill>
              </a:rPr>
              <a:t>w</a:t>
            </a:r>
            <a:r>
              <a:rPr lang="en-US" dirty="0">
                <a:solidFill>
                  <a:srgbClr val="660066"/>
                </a:solidFill>
              </a:rPr>
              <a:t>’</a:t>
            </a:r>
            <a:r>
              <a:rPr lang="en-US" dirty="0"/>
              <a:t> propose to </a:t>
            </a:r>
            <a:r>
              <a:rPr lang="en-US" dirty="0" err="1">
                <a:solidFill>
                  <a:srgbClr val="660066"/>
                </a:solidFill>
              </a:rPr>
              <a:t>m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4572000" y="3675063"/>
            <a:ext cx="3201988" cy="76993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Did </a:t>
            </a:r>
            <a:r>
              <a:rPr lang="en-US" dirty="0" err="1">
                <a:solidFill>
                  <a:srgbClr val="660066"/>
                </a:solidFill>
              </a:rPr>
              <a:t>m</a:t>
            </a:r>
            <a:r>
              <a:rPr lang="en-US" dirty="0"/>
              <a:t> accept </a:t>
            </a:r>
            <a:r>
              <a:rPr lang="en-US" dirty="0" err="1">
                <a:solidFill>
                  <a:srgbClr val="660066"/>
                </a:solidFill>
              </a:rPr>
              <a:t>w</a:t>
            </a:r>
            <a:r>
              <a:rPr lang="en-US" dirty="0">
                <a:solidFill>
                  <a:srgbClr val="660066"/>
                </a:solidFill>
              </a:rPr>
              <a:t>’</a:t>
            </a:r>
            <a:r>
              <a:rPr lang="en-US" dirty="0"/>
              <a:t> proposal?</a:t>
            </a:r>
          </a:p>
        </p:txBody>
      </p:sp>
      <p:sp>
        <p:nvSpPr>
          <p:cNvPr id="5" name="Down Arrow 4"/>
          <p:cNvSpPr/>
          <p:nvPr/>
        </p:nvSpPr>
        <p:spPr>
          <a:xfrm rot="19283803">
            <a:off x="5232400" y="2344738"/>
            <a:ext cx="433388" cy="1433512"/>
          </a:xfrm>
          <a:prstGeom prst="down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Down Arrow 5"/>
          <p:cNvSpPr/>
          <p:nvPr/>
        </p:nvSpPr>
        <p:spPr>
          <a:xfrm rot="1994466">
            <a:off x="2909888" y="2366963"/>
            <a:ext cx="434975" cy="1433512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965325" y="3757613"/>
            <a:ext cx="1528763" cy="1039812"/>
            <a:chOff x="3554175" y="5265065"/>
            <a:chExt cx="2157912" cy="1680607"/>
          </a:xfrm>
        </p:grpSpPr>
        <p:pic>
          <p:nvPicPr>
            <p:cNvPr id="21520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1" name="TextBox 8"/>
            <p:cNvSpPr txBox="1">
              <a:spLocks noChangeArrowheads="1"/>
            </p:cNvSpPr>
            <p:nvPr/>
          </p:nvSpPr>
          <p:spPr bwMode="auto">
            <a:xfrm>
              <a:off x="3554175" y="6597452"/>
              <a:ext cx="2157912" cy="34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800">
                  <a:latin typeface="Calibri" charset="0"/>
                </a:rPr>
                <a:t>4simpsons.wordpress.com</a:t>
              </a:r>
            </a:p>
          </p:txBody>
        </p:sp>
      </p:grpSp>
      <p:sp>
        <p:nvSpPr>
          <p:cNvPr id="10" name="Down Arrow 9"/>
          <p:cNvSpPr/>
          <p:nvPr/>
        </p:nvSpPr>
        <p:spPr>
          <a:xfrm rot="19283803">
            <a:off x="6964363" y="4283075"/>
            <a:ext cx="434975" cy="992188"/>
          </a:xfrm>
          <a:prstGeom prst="down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994466">
            <a:off x="5045075" y="4292600"/>
            <a:ext cx="433388" cy="10128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4192588" y="5302250"/>
            <a:ext cx="1528762" cy="1039813"/>
            <a:chOff x="3554175" y="5265065"/>
            <a:chExt cx="2157912" cy="1680607"/>
          </a:xfrm>
        </p:grpSpPr>
        <p:pic>
          <p:nvPicPr>
            <p:cNvPr id="21518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9" name="TextBox 13"/>
            <p:cNvSpPr txBox="1">
              <a:spLocks noChangeArrowheads="1"/>
            </p:cNvSpPr>
            <p:nvPr/>
          </p:nvSpPr>
          <p:spPr bwMode="auto">
            <a:xfrm>
              <a:off x="3554175" y="6597452"/>
              <a:ext cx="2157912" cy="34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800">
                  <a:latin typeface="Calibri" charset="0"/>
                </a:rPr>
                <a:t>4simpsons.wordpress.com</a:t>
              </a:r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6896100" y="5238750"/>
            <a:ext cx="1528763" cy="1039813"/>
            <a:chOff x="3554175" y="5265065"/>
            <a:chExt cx="2157912" cy="1680607"/>
          </a:xfrm>
        </p:grpSpPr>
        <p:pic>
          <p:nvPicPr>
            <p:cNvPr id="215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145" y="5265065"/>
              <a:ext cx="1593850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7" name="TextBox 16"/>
            <p:cNvSpPr txBox="1">
              <a:spLocks noChangeArrowheads="1"/>
            </p:cNvSpPr>
            <p:nvPr/>
          </p:nvSpPr>
          <p:spPr bwMode="auto">
            <a:xfrm>
              <a:off x="3554175" y="6597452"/>
              <a:ext cx="2157912" cy="34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800">
                  <a:latin typeface="Calibri" charset="0"/>
                </a:rPr>
                <a:t>4simpsons.wordpress.com</a:t>
              </a:r>
            </a:p>
          </p:txBody>
        </p:sp>
      </p:grpSp>
      <p:sp>
        <p:nvSpPr>
          <p:cNvPr id="19" name="Freeform 18"/>
          <p:cNvSpPr/>
          <p:nvPr/>
        </p:nvSpPr>
        <p:spPr>
          <a:xfrm>
            <a:off x="1649413" y="3159125"/>
            <a:ext cx="6959600" cy="3408363"/>
          </a:xfrm>
          <a:custGeom>
            <a:avLst/>
            <a:gdLst>
              <a:gd name="connsiteX0" fmla="*/ 325651 w 6959741"/>
              <a:gd name="connsiteY0" fmla="*/ 282245 h 3408646"/>
              <a:gd name="connsiteX1" fmla="*/ 282231 w 6959741"/>
              <a:gd name="connsiteY1" fmla="*/ 314811 h 3408646"/>
              <a:gd name="connsiteX2" fmla="*/ 32566 w 6959741"/>
              <a:gd name="connsiteY2" fmla="*/ 716467 h 3408646"/>
              <a:gd name="connsiteX3" fmla="*/ 10856 w 6959741"/>
              <a:gd name="connsiteY3" fmla="*/ 792456 h 3408646"/>
              <a:gd name="connsiteX4" fmla="*/ 0 w 6959741"/>
              <a:gd name="connsiteY4" fmla="*/ 879300 h 3408646"/>
              <a:gd name="connsiteX5" fmla="*/ 10856 w 6959741"/>
              <a:gd name="connsiteY5" fmla="*/ 1682612 h 3408646"/>
              <a:gd name="connsiteX6" fmla="*/ 21711 w 6959741"/>
              <a:gd name="connsiteY6" fmla="*/ 1747745 h 3408646"/>
              <a:gd name="connsiteX7" fmla="*/ 43421 w 6959741"/>
              <a:gd name="connsiteY7" fmla="*/ 1802023 h 3408646"/>
              <a:gd name="connsiteX8" fmla="*/ 130261 w 6959741"/>
              <a:gd name="connsiteY8" fmla="*/ 1954001 h 3408646"/>
              <a:gd name="connsiteX9" fmla="*/ 217101 w 6959741"/>
              <a:gd name="connsiteY9" fmla="*/ 2051701 h 3408646"/>
              <a:gd name="connsiteX10" fmla="*/ 336506 w 6959741"/>
              <a:gd name="connsiteY10" fmla="*/ 2105979 h 3408646"/>
              <a:gd name="connsiteX11" fmla="*/ 379926 w 6959741"/>
              <a:gd name="connsiteY11" fmla="*/ 2127690 h 3408646"/>
              <a:gd name="connsiteX12" fmla="*/ 738142 w 6959741"/>
              <a:gd name="connsiteY12" fmla="*/ 2116834 h 3408646"/>
              <a:gd name="connsiteX13" fmla="*/ 781562 w 6959741"/>
              <a:gd name="connsiteY13" fmla="*/ 2095123 h 3408646"/>
              <a:gd name="connsiteX14" fmla="*/ 857547 w 6959741"/>
              <a:gd name="connsiteY14" fmla="*/ 2084267 h 3408646"/>
              <a:gd name="connsiteX15" fmla="*/ 922677 w 6959741"/>
              <a:gd name="connsiteY15" fmla="*/ 2051701 h 3408646"/>
              <a:gd name="connsiteX16" fmla="*/ 1009518 w 6959741"/>
              <a:gd name="connsiteY16" fmla="*/ 2040845 h 3408646"/>
              <a:gd name="connsiteX17" fmla="*/ 1052938 w 6959741"/>
              <a:gd name="connsiteY17" fmla="*/ 2029990 h 3408646"/>
              <a:gd name="connsiteX18" fmla="*/ 1118068 w 6959741"/>
              <a:gd name="connsiteY18" fmla="*/ 2019134 h 3408646"/>
              <a:gd name="connsiteX19" fmla="*/ 1204908 w 6959741"/>
              <a:gd name="connsiteY19" fmla="*/ 2008279 h 3408646"/>
              <a:gd name="connsiteX20" fmla="*/ 1302603 w 6959741"/>
              <a:gd name="connsiteY20" fmla="*/ 1986567 h 3408646"/>
              <a:gd name="connsiteX21" fmla="*/ 1573979 w 6959741"/>
              <a:gd name="connsiteY21" fmla="*/ 1997423 h 3408646"/>
              <a:gd name="connsiteX22" fmla="*/ 1628254 w 6959741"/>
              <a:gd name="connsiteY22" fmla="*/ 2019134 h 3408646"/>
              <a:gd name="connsiteX23" fmla="*/ 1660819 w 6959741"/>
              <a:gd name="connsiteY23" fmla="*/ 2029990 h 3408646"/>
              <a:gd name="connsiteX24" fmla="*/ 1747659 w 6959741"/>
              <a:gd name="connsiteY24" fmla="*/ 2095123 h 3408646"/>
              <a:gd name="connsiteX25" fmla="*/ 1791079 w 6959741"/>
              <a:gd name="connsiteY25" fmla="*/ 2116834 h 3408646"/>
              <a:gd name="connsiteX26" fmla="*/ 1845354 w 6959741"/>
              <a:gd name="connsiteY26" fmla="*/ 2171112 h 3408646"/>
              <a:gd name="connsiteX27" fmla="*/ 1899630 w 6959741"/>
              <a:gd name="connsiteY27" fmla="*/ 2225390 h 3408646"/>
              <a:gd name="connsiteX28" fmla="*/ 1932195 w 6959741"/>
              <a:gd name="connsiteY28" fmla="*/ 2290523 h 3408646"/>
              <a:gd name="connsiteX29" fmla="*/ 1964760 w 6959741"/>
              <a:gd name="connsiteY29" fmla="*/ 2333945 h 3408646"/>
              <a:gd name="connsiteX30" fmla="*/ 1986470 w 6959741"/>
              <a:gd name="connsiteY30" fmla="*/ 2388223 h 3408646"/>
              <a:gd name="connsiteX31" fmla="*/ 2040745 w 6959741"/>
              <a:gd name="connsiteY31" fmla="*/ 2475068 h 3408646"/>
              <a:gd name="connsiteX32" fmla="*/ 2062455 w 6959741"/>
              <a:gd name="connsiteY32" fmla="*/ 2540201 h 3408646"/>
              <a:gd name="connsiteX33" fmla="*/ 2084165 w 6959741"/>
              <a:gd name="connsiteY33" fmla="*/ 2659612 h 3408646"/>
              <a:gd name="connsiteX34" fmla="*/ 2095020 w 6959741"/>
              <a:gd name="connsiteY34" fmla="*/ 2703034 h 3408646"/>
              <a:gd name="connsiteX35" fmla="*/ 2116730 w 6959741"/>
              <a:gd name="connsiteY35" fmla="*/ 2844157 h 3408646"/>
              <a:gd name="connsiteX36" fmla="*/ 2138440 w 6959741"/>
              <a:gd name="connsiteY36" fmla="*/ 2931001 h 3408646"/>
              <a:gd name="connsiteX37" fmla="*/ 2181860 w 6959741"/>
              <a:gd name="connsiteY37" fmla="*/ 2985279 h 3408646"/>
              <a:gd name="connsiteX38" fmla="*/ 2279555 w 6959741"/>
              <a:gd name="connsiteY38" fmla="*/ 3115546 h 3408646"/>
              <a:gd name="connsiteX39" fmla="*/ 2333830 w 6959741"/>
              <a:gd name="connsiteY39" fmla="*/ 3158968 h 3408646"/>
              <a:gd name="connsiteX40" fmla="*/ 2431526 w 6959741"/>
              <a:gd name="connsiteY40" fmla="*/ 3245812 h 3408646"/>
              <a:gd name="connsiteX41" fmla="*/ 2496656 w 6959741"/>
              <a:gd name="connsiteY41" fmla="*/ 3310946 h 3408646"/>
              <a:gd name="connsiteX42" fmla="*/ 2594351 w 6959741"/>
              <a:gd name="connsiteY42" fmla="*/ 3354368 h 3408646"/>
              <a:gd name="connsiteX43" fmla="*/ 2648626 w 6959741"/>
              <a:gd name="connsiteY43" fmla="*/ 3376079 h 3408646"/>
              <a:gd name="connsiteX44" fmla="*/ 2757176 w 6959741"/>
              <a:gd name="connsiteY44" fmla="*/ 3332657 h 3408646"/>
              <a:gd name="connsiteX45" fmla="*/ 3169667 w 6959741"/>
              <a:gd name="connsiteY45" fmla="*/ 3354368 h 3408646"/>
              <a:gd name="connsiteX46" fmla="*/ 3332493 w 6959741"/>
              <a:gd name="connsiteY46" fmla="*/ 3365224 h 3408646"/>
              <a:gd name="connsiteX47" fmla="*/ 3788404 w 6959741"/>
              <a:gd name="connsiteY47" fmla="*/ 3354368 h 3408646"/>
              <a:gd name="connsiteX48" fmla="*/ 3831824 w 6959741"/>
              <a:gd name="connsiteY48" fmla="*/ 3321801 h 3408646"/>
              <a:gd name="connsiteX49" fmla="*/ 3886099 w 6959741"/>
              <a:gd name="connsiteY49" fmla="*/ 3256668 h 3408646"/>
              <a:gd name="connsiteX50" fmla="*/ 3940374 w 6959741"/>
              <a:gd name="connsiteY50" fmla="*/ 3158968 h 3408646"/>
              <a:gd name="connsiteX51" fmla="*/ 4016359 w 6959741"/>
              <a:gd name="connsiteY51" fmla="*/ 3104690 h 3408646"/>
              <a:gd name="connsiteX52" fmla="*/ 4048924 w 6959741"/>
              <a:gd name="connsiteY52" fmla="*/ 3072123 h 3408646"/>
              <a:gd name="connsiteX53" fmla="*/ 4103199 w 6959741"/>
              <a:gd name="connsiteY53" fmla="*/ 3050412 h 3408646"/>
              <a:gd name="connsiteX54" fmla="*/ 4168329 w 6959741"/>
              <a:gd name="connsiteY54" fmla="*/ 3017846 h 3408646"/>
              <a:gd name="connsiteX55" fmla="*/ 4222604 w 6959741"/>
              <a:gd name="connsiteY55" fmla="*/ 2996134 h 3408646"/>
              <a:gd name="connsiteX56" fmla="*/ 4266025 w 6959741"/>
              <a:gd name="connsiteY56" fmla="*/ 2974423 h 3408646"/>
              <a:gd name="connsiteX57" fmla="*/ 4320300 w 6959741"/>
              <a:gd name="connsiteY57" fmla="*/ 2963568 h 3408646"/>
              <a:gd name="connsiteX58" fmla="*/ 4417995 w 6959741"/>
              <a:gd name="connsiteY58" fmla="*/ 2941857 h 3408646"/>
              <a:gd name="connsiteX59" fmla="*/ 4700225 w 6959741"/>
              <a:gd name="connsiteY59" fmla="*/ 2952712 h 3408646"/>
              <a:gd name="connsiteX60" fmla="*/ 4830486 w 6959741"/>
              <a:gd name="connsiteY60" fmla="*/ 3006990 h 3408646"/>
              <a:gd name="connsiteX61" fmla="*/ 4863051 w 6959741"/>
              <a:gd name="connsiteY61" fmla="*/ 3017846 h 3408646"/>
              <a:gd name="connsiteX62" fmla="*/ 4971601 w 6959741"/>
              <a:gd name="connsiteY62" fmla="*/ 3072123 h 3408646"/>
              <a:gd name="connsiteX63" fmla="*/ 5058441 w 6959741"/>
              <a:gd name="connsiteY63" fmla="*/ 3093835 h 3408646"/>
              <a:gd name="connsiteX64" fmla="*/ 5166991 w 6959741"/>
              <a:gd name="connsiteY64" fmla="*/ 3126401 h 3408646"/>
              <a:gd name="connsiteX65" fmla="*/ 5384092 w 6959741"/>
              <a:gd name="connsiteY65" fmla="*/ 3278379 h 3408646"/>
              <a:gd name="connsiteX66" fmla="*/ 5427512 w 6959741"/>
              <a:gd name="connsiteY66" fmla="*/ 3300090 h 3408646"/>
              <a:gd name="connsiteX67" fmla="*/ 5481787 w 6959741"/>
              <a:gd name="connsiteY67" fmla="*/ 3332657 h 3408646"/>
              <a:gd name="connsiteX68" fmla="*/ 5525207 w 6959741"/>
              <a:gd name="connsiteY68" fmla="*/ 3343512 h 3408646"/>
              <a:gd name="connsiteX69" fmla="*/ 5612047 w 6959741"/>
              <a:gd name="connsiteY69" fmla="*/ 3376079 h 3408646"/>
              <a:gd name="connsiteX70" fmla="*/ 5698888 w 6959741"/>
              <a:gd name="connsiteY70" fmla="*/ 3386935 h 3408646"/>
              <a:gd name="connsiteX71" fmla="*/ 5731453 w 6959741"/>
              <a:gd name="connsiteY71" fmla="*/ 3397790 h 3408646"/>
              <a:gd name="connsiteX72" fmla="*/ 5948553 w 6959741"/>
              <a:gd name="connsiteY72" fmla="*/ 3376079 h 3408646"/>
              <a:gd name="connsiteX73" fmla="*/ 6089668 w 6959741"/>
              <a:gd name="connsiteY73" fmla="*/ 3386935 h 3408646"/>
              <a:gd name="connsiteX74" fmla="*/ 6165654 w 6959741"/>
              <a:gd name="connsiteY74" fmla="*/ 3397790 h 3408646"/>
              <a:gd name="connsiteX75" fmla="*/ 6263349 w 6959741"/>
              <a:gd name="connsiteY75" fmla="*/ 3408646 h 3408646"/>
              <a:gd name="connsiteX76" fmla="*/ 6588999 w 6959741"/>
              <a:gd name="connsiteY76" fmla="*/ 3386935 h 3408646"/>
              <a:gd name="connsiteX77" fmla="*/ 6621565 w 6959741"/>
              <a:gd name="connsiteY77" fmla="*/ 3365224 h 3408646"/>
              <a:gd name="connsiteX78" fmla="*/ 6654130 w 6959741"/>
              <a:gd name="connsiteY78" fmla="*/ 3354368 h 3408646"/>
              <a:gd name="connsiteX79" fmla="*/ 6697550 w 6959741"/>
              <a:gd name="connsiteY79" fmla="*/ 3332657 h 3408646"/>
              <a:gd name="connsiteX80" fmla="*/ 6773535 w 6959741"/>
              <a:gd name="connsiteY80" fmla="*/ 3234957 h 3408646"/>
              <a:gd name="connsiteX81" fmla="*/ 6816955 w 6959741"/>
              <a:gd name="connsiteY81" fmla="*/ 3169823 h 3408646"/>
              <a:gd name="connsiteX82" fmla="*/ 6838665 w 6959741"/>
              <a:gd name="connsiteY82" fmla="*/ 3050412 h 3408646"/>
              <a:gd name="connsiteX83" fmla="*/ 6871230 w 6959741"/>
              <a:gd name="connsiteY83" fmla="*/ 3006990 h 3408646"/>
              <a:gd name="connsiteX84" fmla="*/ 6892940 w 6959741"/>
              <a:gd name="connsiteY84" fmla="*/ 2941857 h 3408646"/>
              <a:gd name="connsiteX85" fmla="*/ 6914650 w 6959741"/>
              <a:gd name="connsiteY85" fmla="*/ 2855012 h 3408646"/>
              <a:gd name="connsiteX86" fmla="*/ 6936360 w 6959741"/>
              <a:gd name="connsiteY86" fmla="*/ 2779023 h 3408646"/>
              <a:gd name="connsiteX87" fmla="*/ 6958070 w 6959741"/>
              <a:gd name="connsiteY87" fmla="*/ 2540201 h 3408646"/>
              <a:gd name="connsiteX88" fmla="*/ 6925505 w 6959741"/>
              <a:gd name="connsiteY88" fmla="*/ 2181967 h 3408646"/>
              <a:gd name="connsiteX89" fmla="*/ 6903795 w 6959741"/>
              <a:gd name="connsiteY89" fmla="*/ 2116834 h 3408646"/>
              <a:gd name="connsiteX90" fmla="*/ 6882085 w 6959741"/>
              <a:gd name="connsiteY90" fmla="*/ 2051701 h 3408646"/>
              <a:gd name="connsiteX91" fmla="*/ 6860375 w 6959741"/>
              <a:gd name="connsiteY91" fmla="*/ 2008279 h 3408646"/>
              <a:gd name="connsiteX92" fmla="*/ 6838665 w 6959741"/>
              <a:gd name="connsiteY92" fmla="*/ 1910578 h 3408646"/>
              <a:gd name="connsiteX93" fmla="*/ 6816955 w 6959741"/>
              <a:gd name="connsiteY93" fmla="*/ 1834590 h 3408646"/>
              <a:gd name="connsiteX94" fmla="*/ 6795245 w 6959741"/>
              <a:gd name="connsiteY94" fmla="*/ 1802023 h 3408646"/>
              <a:gd name="connsiteX95" fmla="*/ 6784390 w 6959741"/>
              <a:gd name="connsiteY95" fmla="*/ 1769456 h 3408646"/>
              <a:gd name="connsiteX96" fmla="*/ 6762680 w 6959741"/>
              <a:gd name="connsiteY96" fmla="*/ 1736890 h 3408646"/>
              <a:gd name="connsiteX97" fmla="*/ 6740970 w 6959741"/>
              <a:gd name="connsiteY97" fmla="*/ 1693467 h 3408646"/>
              <a:gd name="connsiteX98" fmla="*/ 6664985 w 6959741"/>
              <a:gd name="connsiteY98" fmla="*/ 1617478 h 3408646"/>
              <a:gd name="connsiteX99" fmla="*/ 6567289 w 6959741"/>
              <a:gd name="connsiteY99" fmla="*/ 1584912 h 3408646"/>
              <a:gd name="connsiteX100" fmla="*/ 6437029 w 6959741"/>
              <a:gd name="connsiteY100" fmla="*/ 1552345 h 3408646"/>
              <a:gd name="connsiteX101" fmla="*/ 6317624 w 6959741"/>
              <a:gd name="connsiteY101" fmla="*/ 1541489 h 3408646"/>
              <a:gd name="connsiteX102" fmla="*/ 6263349 w 6959741"/>
              <a:gd name="connsiteY102" fmla="*/ 1530634 h 3408646"/>
              <a:gd name="connsiteX103" fmla="*/ 6089668 w 6959741"/>
              <a:gd name="connsiteY103" fmla="*/ 1508923 h 3408646"/>
              <a:gd name="connsiteX104" fmla="*/ 5937698 w 6959741"/>
              <a:gd name="connsiteY104" fmla="*/ 1487212 h 3408646"/>
              <a:gd name="connsiteX105" fmla="*/ 5883423 w 6959741"/>
              <a:gd name="connsiteY105" fmla="*/ 1476356 h 3408646"/>
              <a:gd name="connsiteX106" fmla="*/ 5774873 w 6959741"/>
              <a:gd name="connsiteY106" fmla="*/ 1465501 h 3408646"/>
              <a:gd name="connsiteX107" fmla="*/ 5373237 w 6959741"/>
              <a:gd name="connsiteY107" fmla="*/ 1487212 h 3408646"/>
              <a:gd name="connsiteX108" fmla="*/ 5253832 w 6959741"/>
              <a:gd name="connsiteY108" fmla="*/ 1519778 h 3408646"/>
              <a:gd name="connsiteX109" fmla="*/ 5177846 w 6959741"/>
              <a:gd name="connsiteY109" fmla="*/ 1530634 h 3408646"/>
              <a:gd name="connsiteX110" fmla="*/ 5101861 w 6959741"/>
              <a:gd name="connsiteY110" fmla="*/ 1552345 h 3408646"/>
              <a:gd name="connsiteX111" fmla="*/ 4982456 w 6959741"/>
              <a:gd name="connsiteY111" fmla="*/ 1574056 h 3408646"/>
              <a:gd name="connsiteX112" fmla="*/ 4949891 w 6959741"/>
              <a:gd name="connsiteY112" fmla="*/ 1584912 h 3408646"/>
              <a:gd name="connsiteX113" fmla="*/ 4906471 w 6959741"/>
              <a:gd name="connsiteY113" fmla="*/ 1595767 h 3408646"/>
              <a:gd name="connsiteX114" fmla="*/ 4873906 w 6959741"/>
              <a:gd name="connsiteY114" fmla="*/ 1617478 h 3408646"/>
              <a:gd name="connsiteX115" fmla="*/ 4787066 w 6959741"/>
              <a:gd name="connsiteY115" fmla="*/ 1682612 h 3408646"/>
              <a:gd name="connsiteX116" fmla="*/ 4754501 w 6959741"/>
              <a:gd name="connsiteY116" fmla="*/ 1693467 h 3408646"/>
              <a:gd name="connsiteX117" fmla="*/ 4721936 w 6959741"/>
              <a:gd name="connsiteY117" fmla="*/ 1726034 h 3408646"/>
              <a:gd name="connsiteX118" fmla="*/ 4700225 w 6959741"/>
              <a:gd name="connsiteY118" fmla="*/ 1758601 h 3408646"/>
              <a:gd name="connsiteX119" fmla="*/ 4667660 w 6959741"/>
              <a:gd name="connsiteY119" fmla="*/ 1769456 h 3408646"/>
              <a:gd name="connsiteX120" fmla="*/ 4635095 w 6959741"/>
              <a:gd name="connsiteY120" fmla="*/ 1802023 h 3408646"/>
              <a:gd name="connsiteX121" fmla="*/ 4591675 w 6959741"/>
              <a:gd name="connsiteY121" fmla="*/ 1812878 h 3408646"/>
              <a:gd name="connsiteX122" fmla="*/ 4559110 w 6959741"/>
              <a:gd name="connsiteY122" fmla="*/ 1823734 h 3408646"/>
              <a:gd name="connsiteX123" fmla="*/ 4472270 w 6959741"/>
              <a:gd name="connsiteY123" fmla="*/ 1888867 h 3408646"/>
              <a:gd name="connsiteX124" fmla="*/ 4385430 w 6959741"/>
              <a:gd name="connsiteY124" fmla="*/ 1910578 h 3408646"/>
              <a:gd name="connsiteX125" fmla="*/ 4048924 w 6959741"/>
              <a:gd name="connsiteY125" fmla="*/ 1888867 h 3408646"/>
              <a:gd name="connsiteX126" fmla="*/ 3972939 w 6959741"/>
              <a:gd name="connsiteY126" fmla="*/ 1834590 h 3408646"/>
              <a:gd name="connsiteX127" fmla="*/ 3864389 w 6959741"/>
              <a:gd name="connsiteY127" fmla="*/ 1747745 h 3408646"/>
              <a:gd name="connsiteX128" fmla="*/ 3831824 w 6959741"/>
              <a:gd name="connsiteY128" fmla="*/ 1715178 h 3408646"/>
              <a:gd name="connsiteX129" fmla="*/ 3788404 w 6959741"/>
              <a:gd name="connsiteY129" fmla="*/ 1682612 h 3408646"/>
              <a:gd name="connsiteX130" fmla="*/ 3712418 w 6959741"/>
              <a:gd name="connsiteY130" fmla="*/ 1639189 h 3408646"/>
              <a:gd name="connsiteX131" fmla="*/ 3614723 w 6959741"/>
              <a:gd name="connsiteY131" fmla="*/ 1617478 h 3408646"/>
              <a:gd name="connsiteX132" fmla="*/ 3527883 w 6959741"/>
              <a:gd name="connsiteY132" fmla="*/ 1606623 h 3408646"/>
              <a:gd name="connsiteX133" fmla="*/ 3375913 w 6959741"/>
              <a:gd name="connsiteY133" fmla="*/ 1584912 h 3408646"/>
              <a:gd name="connsiteX134" fmla="*/ 3332493 w 6959741"/>
              <a:gd name="connsiteY134" fmla="*/ 1574056 h 3408646"/>
              <a:gd name="connsiteX135" fmla="*/ 3180522 w 6959741"/>
              <a:gd name="connsiteY135" fmla="*/ 1563201 h 3408646"/>
              <a:gd name="connsiteX136" fmla="*/ 2865727 w 6959741"/>
              <a:gd name="connsiteY136" fmla="*/ 1574056 h 3408646"/>
              <a:gd name="connsiteX137" fmla="*/ 2833161 w 6959741"/>
              <a:gd name="connsiteY137" fmla="*/ 1584912 h 3408646"/>
              <a:gd name="connsiteX138" fmla="*/ 2789741 w 6959741"/>
              <a:gd name="connsiteY138" fmla="*/ 1595767 h 3408646"/>
              <a:gd name="connsiteX139" fmla="*/ 2768031 w 6959741"/>
              <a:gd name="connsiteY139" fmla="*/ 1628334 h 3408646"/>
              <a:gd name="connsiteX140" fmla="*/ 2702901 w 6959741"/>
              <a:gd name="connsiteY140" fmla="*/ 1650045 h 3408646"/>
              <a:gd name="connsiteX141" fmla="*/ 2605206 w 6959741"/>
              <a:gd name="connsiteY141" fmla="*/ 1715178 h 3408646"/>
              <a:gd name="connsiteX142" fmla="*/ 2572641 w 6959741"/>
              <a:gd name="connsiteY142" fmla="*/ 1726034 h 3408646"/>
              <a:gd name="connsiteX143" fmla="*/ 2518366 w 6959741"/>
              <a:gd name="connsiteY143" fmla="*/ 1769456 h 3408646"/>
              <a:gd name="connsiteX144" fmla="*/ 2474946 w 6959741"/>
              <a:gd name="connsiteY144" fmla="*/ 1780312 h 3408646"/>
              <a:gd name="connsiteX145" fmla="*/ 2442381 w 6959741"/>
              <a:gd name="connsiteY145" fmla="*/ 1791167 h 3408646"/>
              <a:gd name="connsiteX146" fmla="*/ 2366396 w 6959741"/>
              <a:gd name="connsiteY146" fmla="*/ 1823734 h 3408646"/>
              <a:gd name="connsiteX147" fmla="*/ 2192715 w 6959741"/>
              <a:gd name="connsiteY147" fmla="*/ 1802023 h 3408646"/>
              <a:gd name="connsiteX148" fmla="*/ 2149295 w 6959741"/>
              <a:gd name="connsiteY148" fmla="*/ 1791167 h 3408646"/>
              <a:gd name="connsiteX149" fmla="*/ 2062455 w 6959741"/>
              <a:gd name="connsiteY149" fmla="*/ 1747745 h 3408646"/>
              <a:gd name="connsiteX150" fmla="*/ 1986470 w 6959741"/>
              <a:gd name="connsiteY150" fmla="*/ 1650045 h 3408646"/>
              <a:gd name="connsiteX151" fmla="*/ 1964760 w 6959741"/>
              <a:gd name="connsiteY151" fmla="*/ 1617478 h 3408646"/>
              <a:gd name="connsiteX152" fmla="*/ 1943050 w 6959741"/>
              <a:gd name="connsiteY152" fmla="*/ 1584912 h 3408646"/>
              <a:gd name="connsiteX153" fmla="*/ 1921340 w 6959741"/>
              <a:gd name="connsiteY153" fmla="*/ 1541489 h 3408646"/>
              <a:gd name="connsiteX154" fmla="*/ 1910485 w 6959741"/>
              <a:gd name="connsiteY154" fmla="*/ 1508923 h 3408646"/>
              <a:gd name="connsiteX155" fmla="*/ 1888774 w 6959741"/>
              <a:gd name="connsiteY155" fmla="*/ 1476356 h 3408646"/>
              <a:gd name="connsiteX156" fmla="*/ 1867064 w 6959741"/>
              <a:gd name="connsiteY156" fmla="*/ 1378656 h 3408646"/>
              <a:gd name="connsiteX157" fmla="*/ 1856209 w 6959741"/>
              <a:gd name="connsiteY157" fmla="*/ 1335234 h 3408646"/>
              <a:gd name="connsiteX158" fmla="*/ 1867064 w 6959741"/>
              <a:gd name="connsiteY158" fmla="*/ 1161545 h 3408646"/>
              <a:gd name="connsiteX159" fmla="*/ 1877919 w 6959741"/>
              <a:gd name="connsiteY159" fmla="*/ 1118123 h 3408646"/>
              <a:gd name="connsiteX160" fmla="*/ 1899630 w 6959741"/>
              <a:gd name="connsiteY160" fmla="*/ 1020423 h 3408646"/>
              <a:gd name="connsiteX161" fmla="*/ 1910485 w 6959741"/>
              <a:gd name="connsiteY161" fmla="*/ 825023 h 3408646"/>
              <a:gd name="connsiteX162" fmla="*/ 1921340 w 6959741"/>
              <a:gd name="connsiteY162" fmla="*/ 683900 h 3408646"/>
              <a:gd name="connsiteX163" fmla="*/ 1910485 w 6959741"/>
              <a:gd name="connsiteY163" fmla="*/ 390800 h 3408646"/>
              <a:gd name="connsiteX164" fmla="*/ 1888774 w 6959741"/>
              <a:gd name="connsiteY164" fmla="*/ 336522 h 3408646"/>
              <a:gd name="connsiteX165" fmla="*/ 1834499 w 6959741"/>
              <a:gd name="connsiteY165" fmla="*/ 260533 h 3408646"/>
              <a:gd name="connsiteX166" fmla="*/ 1801934 w 6959741"/>
              <a:gd name="connsiteY166" fmla="*/ 227967 h 3408646"/>
              <a:gd name="connsiteX167" fmla="*/ 1769369 w 6959741"/>
              <a:gd name="connsiteY167" fmla="*/ 217111 h 3408646"/>
              <a:gd name="connsiteX168" fmla="*/ 1736804 w 6959741"/>
              <a:gd name="connsiteY168" fmla="*/ 184544 h 3408646"/>
              <a:gd name="connsiteX169" fmla="*/ 1704239 w 6959741"/>
              <a:gd name="connsiteY169" fmla="*/ 162833 h 3408646"/>
              <a:gd name="connsiteX170" fmla="*/ 1682529 w 6959741"/>
              <a:gd name="connsiteY170" fmla="*/ 130267 h 3408646"/>
              <a:gd name="connsiteX171" fmla="*/ 1606544 w 6959741"/>
              <a:gd name="connsiteY171" fmla="*/ 75989 h 3408646"/>
              <a:gd name="connsiteX172" fmla="*/ 1573979 w 6959741"/>
              <a:gd name="connsiteY172" fmla="*/ 65133 h 3408646"/>
              <a:gd name="connsiteX173" fmla="*/ 1530559 w 6959741"/>
              <a:gd name="connsiteY173" fmla="*/ 43422 h 3408646"/>
              <a:gd name="connsiteX174" fmla="*/ 1422009 w 6959741"/>
              <a:gd name="connsiteY174" fmla="*/ 21711 h 3408646"/>
              <a:gd name="connsiteX175" fmla="*/ 1324313 w 6959741"/>
              <a:gd name="connsiteY175" fmla="*/ 0 h 3408646"/>
              <a:gd name="connsiteX176" fmla="*/ 651302 w 6959741"/>
              <a:gd name="connsiteY176" fmla="*/ 10856 h 3408646"/>
              <a:gd name="connsiteX177" fmla="*/ 597027 w 6959741"/>
              <a:gd name="connsiteY177" fmla="*/ 65133 h 3408646"/>
              <a:gd name="connsiteX178" fmla="*/ 531897 w 6959741"/>
              <a:gd name="connsiteY178" fmla="*/ 86844 h 3408646"/>
              <a:gd name="connsiteX179" fmla="*/ 488477 w 6959741"/>
              <a:gd name="connsiteY179" fmla="*/ 141122 h 3408646"/>
              <a:gd name="connsiteX180" fmla="*/ 434201 w 6959741"/>
              <a:gd name="connsiteY180" fmla="*/ 184544 h 3408646"/>
              <a:gd name="connsiteX181" fmla="*/ 412491 w 6959741"/>
              <a:gd name="connsiteY181" fmla="*/ 206256 h 3408646"/>
              <a:gd name="connsiteX182" fmla="*/ 347361 w 6959741"/>
              <a:gd name="connsiteY182" fmla="*/ 249678 h 3408646"/>
              <a:gd name="connsiteX183" fmla="*/ 325651 w 6959741"/>
              <a:gd name="connsiteY183" fmla="*/ 282245 h 340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6959741" h="3408646">
                <a:moveTo>
                  <a:pt x="325651" y="282245"/>
                </a:moveTo>
                <a:cubicBezTo>
                  <a:pt x="314796" y="293101"/>
                  <a:pt x="293408" y="300585"/>
                  <a:pt x="282231" y="314811"/>
                </a:cubicBezTo>
                <a:cubicBezTo>
                  <a:pt x="127504" y="511747"/>
                  <a:pt x="100953" y="530834"/>
                  <a:pt x="32566" y="716467"/>
                </a:cubicBezTo>
                <a:cubicBezTo>
                  <a:pt x="23459" y="741186"/>
                  <a:pt x="18093" y="767126"/>
                  <a:pt x="10856" y="792456"/>
                </a:cubicBezTo>
                <a:cubicBezTo>
                  <a:pt x="7237" y="821404"/>
                  <a:pt x="0" y="850127"/>
                  <a:pt x="0" y="879300"/>
                </a:cubicBezTo>
                <a:cubicBezTo>
                  <a:pt x="0" y="1147095"/>
                  <a:pt x="4163" y="1414901"/>
                  <a:pt x="10856" y="1682612"/>
                </a:cubicBezTo>
                <a:cubicBezTo>
                  <a:pt x="11406" y="1704616"/>
                  <a:pt x="15920" y="1726510"/>
                  <a:pt x="21711" y="1747745"/>
                </a:cubicBezTo>
                <a:cubicBezTo>
                  <a:pt x="26838" y="1766545"/>
                  <a:pt x="35181" y="1784365"/>
                  <a:pt x="43421" y="1802023"/>
                </a:cubicBezTo>
                <a:cubicBezTo>
                  <a:pt x="105195" y="1934402"/>
                  <a:pt x="73688" y="1874795"/>
                  <a:pt x="130261" y="1954001"/>
                </a:cubicBezTo>
                <a:cubicBezTo>
                  <a:pt x="165784" y="2003736"/>
                  <a:pt x="150318" y="1997058"/>
                  <a:pt x="217101" y="2051701"/>
                </a:cubicBezTo>
                <a:cubicBezTo>
                  <a:pt x="281439" y="2104344"/>
                  <a:pt x="261730" y="2068589"/>
                  <a:pt x="336506" y="2105979"/>
                </a:cubicBezTo>
                <a:lnTo>
                  <a:pt x="379926" y="2127690"/>
                </a:lnTo>
                <a:cubicBezTo>
                  <a:pt x="499331" y="2124071"/>
                  <a:pt x="619073" y="2126489"/>
                  <a:pt x="738142" y="2116834"/>
                </a:cubicBezTo>
                <a:cubicBezTo>
                  <a:pt x="754271" y="2115526"/>
                  <a:pt x="765950" y="2099381"/>
                  <a:pt x="781562" y="2095123"/>
                </a:cubicBezTo>
                <a:cubicBezTo>
                  <a:pt x="806246" y="2088391"/>
                  <a:pt x="832219" y="2087886"/>
                  <a:pt x="857547" y="2084267"/>
                </a:cubicBezTo>
                <a:cubicBezTo>
                  <a:pt x="879257" y="2073412"/>
                  <a:pt x="899338" y="2058369"/>
                  <a:pt x="922677" y="2051701"/>
                </a:cubicBezTo>
                <a:cubicBezTo>
                  <a:pt x="950727" y="2043686"/>
                  <a:pt x="980743" y="2045641"/>
                  <a:pt x="1009518" y="2040845"/>
                </a:cubicBezTo>
                <a:cubicBezTo>
                  <a:pt x="1024234" y="2038392"/>
                  <a:pt x="1038309" y="2032916"/>
                  <a:pt x="1052938" y="2029990"/>
                </a:cubicBezTo>
                <a:cubicBezTo>
                  <a:pt x="1074520" y="2025673"/>
                  <a:pt x="1096280" y="2022247"/>
                  <a:pt x="1118068" y="2019134"/>
                </a:cubicBezTo>
                <a:cubicBezTo>
                  <a:pt x="1146947" y="2015008"/>
                  <a:pt x="1176075" y="2012715"/>
                  <a:pt x="1204908" y="2008279"/>
                </a:cubicBezTo>
                <a:cubicBezTo>
                  <a:pt x="1240735" y="2002767"/>
                  <a:pt x="1268030" y="1995211"/>
                  <a:pt x="1302603" y="1986567"/>
                </a:cubicBezTo>
                <a:cubicBezTo>
                  <a:pt x="1393062" y="1990186"/>
                  <a:pt x="1483897" y="1988414"/>
                  <a:pt x="1573979" y="1997423"/>
                </a:cubicBezTo>
                <a:cubicBezTo>
                  <a:pt x="1593368" y="1999362"/>
                  <a:pt x="1610009" y="2012292"/>
                  <a:pt x="1628254" y="2019134"/>
                </a:cubicBezTo>
                <a:cubicBezTo>
                  <a:pt x="1638968" y="2023152"/>
                  <a:pt x="1650585" y="2024873"/>
                  <a:pt x="1660819" y="2029990"/>
                </a:cubicBezTo>
                <a:cubicBezTo>
                  <a:pt x="1689859" y="2044511"/>
                  <a:pt x="1723692" y="2079145"/>
                  <a:pt x="1747659" y="2095123"/>
                </a:cubicBezTo>
                <a:cubicBezTo>
                  <a:pt x="1761123" y="2104099"/>
                  <a:pt x="1776606" y="2109597"/>
                  <a:pt x="1791079" y="2116834"/>
                </a:cubicBezTo>
                <a:cubicBezTo>
                  <a:pt x="1834498" y="2181967"/>
                  <a:pt x="1787461" y="2120454"/>
                  <a:pt x="1845354" y="2171112"/>
                </a:cubicBezTo>
                <a:cubicBezTo>
                  <a:pt x="1864609" y="2187961"/>
                  <a:pt x="1881538" y="2207297"/>
                  <a:pt x="1899630" y="2225390"/>
                </a:cubicBezTo>
                <a:cubicBezTo>
                  <a:pt x="1910485" y="2247101"/>
                  <a:pt x="1919707" y="2269708"/>
                  <a:pt x="1932195" y="2290523"/>
                </a:cubicBezTo>
                <a:cubicBezTo>
                  <a:pt x="1941503" y="2306037"/>
                  <a:pt x="1955974" y="2318129"/>
                  <a:pt x="1964760" y="2333945"/>
                </a:cubicBezTo>
                <a:cubicBezTo>
                  <a:pt x="1974223" y="2350979"/>
                  <a:pt x="1978556" y="2370416"/>
                  <a:pt x="1986470" y="2388223"/>
                </a:cubicBezTo>
                <a:cubicBezTo>
                  <a:pt x="2008143" y="2436989"/>
                  <a:pt x="2007559" y="2430816"/>
                  <a:pt x="2040745" y="2475068"/>
                </a:cubicBezTo>
                <a:cubicBezTo>
                  <a:pt x="2047982" y="2496779"/>
                  <a:pt x="2056434" y="2518122"/>
                  <a:pt x="2062455" y="2540201"/>
                </a:cubicBezTo>
                <a:cubicBezTo>
                  <a:pt x="2071186" y="2572217"/>
                  <a:pt x="2077959" y="2628583"/>
                  <a:pt x="2084165" y="2659612"/>
                </a:cubicBezTo>
                <a:cubicBezTo>
                  <a:pt x="2087091" y="2674242"/>
                  <a:pt x="2092351" y="2688355"/>
                  <a:pt x="2095020" y="2703034"/>
                </a:cubicBezTo>
                <a:cubicBezTo>
                  <a:pt x="2106115" y="2764062"/>
                  <a:pt x="2104140" y="2785399"/>
                  <a:pt x="2116730" y="2844157"/>
                </a:cubicBezTo>
                <a:cubicBezTo>
                  <a:pt x="2122982" y="2873334"/>
                  <a:pt x="2125936" y="2903908"/>
                  <a:pt x="2138440" y="2931001"/>
                </a:cubicBezTo>
                <a:cubicBezTo>
                  <a:pt x="2148149" y="2952038"/>
                  <a:pt x="2167959" y="2966743"/>
                  <a:pt x="2181860" y="2985279"/>
                </a:cubicBezTo>
                <a:cubicBezTo>
                  <a:pt x="2199807" y="3009210"/>
                  <a:pt x="2253755" y="3089745"/>
                  <a:pt x="2279555" y="3115546"/>
                </a:cubicBezTo>
                <a:cubicBezTo>
                  <a:pt x="2295938" y="3131929"/>
                  <a:pt x="2316239" y="3143889"/>
                  <a:pt x="2333830" y="3158968"/>
                </a:cubicBezTo>
                <a:cubicBezTo>
                  <a:pt x="2366912" y="3187325"/>
                  <a:pt x="2399673" y="3216082"/>
                  <a:pt x="2431526" y="3245812"/>
                </a:cubicBezTo>
                <a:cubicBezTo>
                  <a:pt x="2453971" y="3266762"/>
                  <a:pt x="2472893" y="3291503"/>
                  <a:pt x="2496656" y="3310946"/>
                </a:cubicBezTo>
                <a:cubicBezTo>
                  <a:pt x="2549069" y="3353832"/>
                  <a:pt x="2540825" y="3336525"/>
                  <a:pt x="2594351" y="3354368"/>
                </a:cubicBezTo>
                <a:cubicBezTo>
                  <a:pt x="2612836" y="3360530"/>
                  <a:pt x="2630534" y="3368842"/>
                  <a:pt x="2648626" y="3376079"/>
                </a:cubicBezTo>
                <a:cubicBezTo>
                  <a:pt x="2684809" y="3361605"/>
                  <a:pt x="2718309" y="3335501"/>
                  <a:pt x="2757176" y="3332657"/>
                </a:cubicBezTo>
                <a:cubicBezTo>
                  <a:pt x="3146425" y="3304174"/>
                  <a:pt x="2976389" y="3336796"/>
                  <a:pt x="3169667" y="3354368"/>
                </a:cubicBezTo>
                <a:cubicBezTo>
                  <a:pt x="3223839" y="3359293"/>
                  <a:pt x="3278218" y="3361605"/>
                  <a:pt x="3332493" y="3365224"/>
                </a:cubicBezTo>
                <a:cubicBezTo>
                  <a:pt x="3484463" y="3361605"/>
                  <a:pt x="3636962" y="3367538"/>
                  <a:pt x="3788404" y="3354368"/>
                </a:cubicBezTo>
                <a:cubicBezTo>
                  <a:pt x="3806428" y="3352801"/>
                  <a:pt x="3818088" y="3333575"/>
                  <a:pt x="3831824" y="3321801"/>
                </a:cubicBezTo>
                <a:cubicBezTo>
                  <a:pt x="3856971" y="3300245"/>
                  <a:pt x="3870018" y="3284811"/>
                  <a:pt x="3886099" y="3256668"/>
                </a:cubicBezTo>
                <a:cubicBezTo>
                  <a:pt x="3899749" y="3232779"/>
                  <a:pt x="3922295" y="3177048"/>
                  <a:pt x="3940374" y="3158968"/>
                </a:cubicBezTo>
                <a:cubicBezTo>
                  <a:pt x="3962383" y="3136958"/>
                  <a:pt x="3992054" y="3124135"/>
                  <a:pt x="4016359" y="3104690"/>
                </a:cubicBezTo>
                <a:cubicBezTo>
                  <a:pt x="4028346" y="3095099"/>
                  <a:pt x="4035906" y="3080260"/>
                  <a:pt x="4048924" y="3072123"/>
                </a:cubicBezTo>
                <a:cubicBezTo>
                  <a:pt x="4065447" y="3061795"/>
                  <a:pt x="4085460" y="3058475"/>
                  <a:pt x="4103199" y="3050412"/>
                </a:cubicBezTo>
                <a:cubicBezTo>
                  <a:pt x="4125296" y="3040368"/>
                  <a:pt x="4146232" y="3027891"/>
                  <a:pt x="4168329" y="3017846"/>
                </a:cubicBezTo>
                <a:cubicBezTo>
                  <a:pt x="4186068" y="3009782"/>
                  <a:pt x="4204798" y="3004048"/>
                  <a:pt x="4222604" y="2996134"/>
                </a:cubicBezTo>
                <a:cubicBezTo>
                  <a:pt x="4237391" y="2989561"/>
                  <a:pt x="4250673" y="2979540"/>
                  <a:pt x="4266025" y="2974423"/>
                </a:cubicBezTo>
                <a:cubicBezTo>
                  <a:pt x="4283528" y="2968589"/>
                  <a:pt x="4302289" y="2967571"/>
                  <a:pt x="4320300" y="2963568"/>
                </a:cubicBezTo>
                <a:cubicBezTo>
                  <a:pt x="4458268" y="2932907"/>
                  <a:pt x="4254300" y="2974596"/>
                  <a:pt x="4417995" y="2941857"/>
                </a:cubicBezTo>
                <a:cubicBezTo>
                  <a:pt x="4512072" y="2945475"/>
                  <a:pt x="4607231" y="2938028"/>
                  <a:pt x="4700225" y="2952712"/>
                </a:cubicBezTo>
                <a:cubicBezTo>
                  <a:pt x="4746688" y="2960049"/>
                  <a:pt x="4785861" y="2992114"/>
                  <a:pt x="4830486" y="3006990"/>
                </a:cubicBezTo>
                <a:cubicBezTo>
                  <a:pt x="4841341" y="3010609"/>
                  <a:pt x="4852662" y="3013051"/>
                  <a:pt x="4863051" y="3017846"/>
                </a:cubicBezTo>
                <a:cubicBezTo>
                  <a:pt x="4899782" y="3034799"/>
                  <a:pt x="4932355" y="3062310"/>
                  <a:pt x="4971601" y="3072123"/>
                </a:cubicBezTo>
                <a:cubicBezTo>
                  <a:pt x="5000548" y="3079360"/>
                  <a:pt x="5030135" y="3084399"/>
                  <a:pt x="5058441" y="3093835"/>
                </a:cubicBezTo>
                <a:cubicBezTo>
                  <a:pt x="5137724" y="3120264"/>
                  <a:pt x="5101370" y="3109996"/>
                  <a:pt x="5166991" y="3126401"/>
                </a:cubicBezTo>
                <a:cubicBezTo>
                  <a:pt x="5221449" y="3167247"/>
                  <a:pt x="5330635" y="3251649"/>
                  <a:pt x="5384092" y="3278379"/>
                </a:cubicBezTo>
                <a:cubicBezTo>
                  <a:pt x="5398565" y="3285616"/>
                  <a:pt x="5413367" y="3292231"/>
                  <a:pt x="5427512" y="3300090"/>
                </a:cubicBezTo>
                <a:cubicBezTo>
                  <a:pt x="5445955" y="3310337"/>
                  <a:pt x="5462507" y="3324088"/>
                  <a:pt x="5481787" y="3332657"/>
                </a:cubicBezTo>
                <a:cubicBezTo>
                  <a:pt x="5495420" y="3338716"/>
                  <a:pt x="5511054" y="3338794"/>
                  <a:pt x="5525207" y="3343512"/>
                </a:cubicBezTo>
                <a:cubicBezTo>
                  <a:pt x="5531740" y="3345690"/>
                  <a:pt x="5595269" y="3373028"/>
                  <a:pt x="5612047" y="3376079"/>
                </a:cubicBezTo>
                <a:cubicBezTo>
                  <a:pt x="5640749" y="3381298"/>
                  <a:pt x="5669941" y="3383316"/>
                  <a:pt x="5698888" y="3386935"/>
                </a:cubicBezTo>
                <a:cubicBezTo>
                  <a:pt x="5709743" y="3390553"/>
                  <a:pt x="5720011" y="3397790"/>
                  <a:pt x="5731453" y="3397790"/>
                </a:cubicBezTo>
                <a:cubicBezTo>
                  <a:pt x="5892833" y="3397790"/>
                  <a:pt x="5863954" y="3404281"/>
                  <a:pt x="5948553" y="3376079"/>
                </a:cubicBezTo>
                <a:cubicBezTo>
                  <a:pt x="5995591" y="3379698"/>
                  <a:pt x="6042725" y="3382240"/>
                  <a:pt x="6089668" y="3386935"/>
                </a:cubicBezTo>
                <a:cubicBezTo>
                  <a:pt x="6115127" y="3389481"/>
                  <a:pt x="6140266" y="3394616"/>
                  <a:pt x="6165654" y="3397790"/>
                </a:cubicBezTo>
                <a:cubicBezTo>
                  <a:pt x="6198166" y="3401854"/>
                  <a:pt x="6230784" y="3405027"/>
                  <a:pt x="6263349" y="3408646"/>
                </a:cubicBezTo>
                <a:cubicBezTo>
                  <a:pt x="6371899" y="3401409"/>
                  <a:pt x="6480999" y="3400027"/>
                  <a:pt x="6588999" y="3386935"/>
                </a:cubicBezTo>
                <a:cubicBezTo>
                  <a:pt x="6601951" y="3385365"/>
                  <a:pt x="6609896" y="3371059"/>
                  <a:pt x="6621565" y="3365224"/>
                </a:cubicBezTo>
                <a:cubicBezTo>
                  <a:pt x="6631799" y="3360107"/>
                  <a:pt x="6643613" y="3358876"/>
                  <a:pt x="6654130" y="3354368"/>
                </a:cubicBezTo>
                <a:cubicBezTo>
                  <a:pt x="6669003" y="3347993"/>
                  <a:pt x="6683077" y="3339894"/>
                  <a:pt x="6697550" y="3332657"/>
                </a:cubicBezTo>
                <a:cubicBezTo>
                  <a:pt x="6776728" y="3200686"/>
                  <a:pt x="6680191" y="3351643"/>
                  <a:pt x="6773535" y="3234957"/>
                </a:cubicBezTo>
                <a:cubicBezTo>
                  <a:pt x="6789835" y="3214581"/>
                  <a:pt x="6816955" y="3169823"/>
                  <a:pt x="6816955" y="3169823"/>
                </a:cubicBezTo>
                <a:cubicBezTo>
                  <a:pt x="6818216" y="3160993"/>
                  <a:pt x="6828429" y="3070885"/>
                  <a:pt x="6838665" y="3050412"/>
                </a:cubicBezTo>
                <a:cubicBezTo>
                  <a:pt x="6846756" y="3034230"/>
                  <a:pt x="6860375" y="3021464"/>
                  <a:pt x="6871230" y="3006990"/>
                </a:cubicBezTo>
                <a:cubicBezTo>
                  <a:pt x="6878467" y="2985279"/>
                  <a:pt x="6886653" y="2963862"/>
                  <a:pt x="6892940" y="2941857"/>
                </a:cubicBezTo>
                <a:cubicBezTo>
                  <a:pt x="6901137" y="2913166"/>
                  <a:pt x="6906962" y="2883844"/>
                  <a:pt x="6914650" y="2855012"/>
                </a:cubicBezTo>
                <a:cubicBezTo>
                  <a:pt x="6921437" y="2829558"/>
                  <a:pt x="6929123" y="2804353"/>
                  <a:pt x="6936360" y="2779023"/>
                </a:cubicBezTo>
                <a:cubicBezTo>
                  <a:pt x="6941980" y="2728440"/>
                  <a:pt x="6959741" y="2578636"/>
                  <a:pt x="6958070" y="2540201"/>
                </a:cubicBezTo>
                <a:cubicBezTo>
                  <a:pt x="6952862" y="2420410"/>
                  <a:pt x="6940752" y="2300897"/>
                  <a:pt x="6925505" y="2181967"/>
                </a:cubicBezTo>
                <a:cubicBezTo>
                  <a:pt x="6922595" y="2159267"/>
                  <a:pt x="6911032" y="2138545"/>
                  <a:pt x="6903795" y="2116834"/>
                </a:cubicBezTo>
                <a:cubicBezTo>
                  <a:pt x="6903794" y="2116832"/>
                  <a:pt x="6882086" y="2051704"/>
                  <a:pt x="6882085" y="2051701"/>
                </a:cubicBezTo>
                <a:lnTo>
                  <a:pt x="6860375" y="2008279"/>
                </a:lnTo>
                <a:cubicBezTo>
                  <a:pt x="6833900" y="1902371"/>
                  <a:pt x="6866229" y="2034623"/>
                  <a:pt x="6838665" y="1910578"/>
                </a:cubicBezTo>
                <a:cubicBezTo>
                  <a:pt x="6835882" y="1898056"/>
                  <a:pt x="6824208" y="1849097"/>
                  <a:pt x="6816955" y="1834590"/>
                </a:cubicBezTo>
                <a:cubicBezTo>
                  <a:pt x="6811121" y="1822921"/>
                  <a:pt x="6801079" y="1813692"/>
                  <a:pt x="6795245" y="1802023"/>
                </a:cubicBezTo>
                <a:cubicBezTo>
                  <a:pt x="6790128" y="1791788"/>
                  <a:pt x="6789507" y="1779691"/>
                  <a:pt x="6784390" y="1769456"/>
                </a:cubicBezTo>
                <a:cubicBezTo>
                  <a:pt x="6778556" y="1757787"/>
                  <a:pt x="6769153" y="1748218"/>
                  <a:pt x="6762680" y="1736890"/>
                </a:cubicBezTo>
                <a:cubicBezTo>
                  <a:pt x="6754652" y="1722839"/>
                  <a:pt x="6749546" y="1707190"/>
                  <a:pt x="6740970" y="1693467"/>
                </a:cubicBezTo>
                <a:cubicBezTo>
                  <a:pt x="6716849" y="1654871"/>
                  <a:pt x="6703580" y="1641601"/>
                  <a:pt x="6664985" y="1617478"/>
                </a:cubicBezTo>
                <a:cubicBezTo>
                  <a:pt x="6616834" y="1587382"/>
                  <a:pt x="6624012" y="1599093"/>
                  <a:pt x="6567289" y="1584912"/>
                </a:cubicBezTo>
                <a:cubicBezTo>
                  <a:pt x="6515410" y="1571942"/>
                  <a:pt x="6487825" y="1558695"/>
                  <a:pt x="6437029" y="1552345"/>
                </a:cubicBezTo>
                <a:cubicBezTo>
                  <a:pt x="6397372" y="1547387"/>
                  <a:pt x="6357426" y="1545108"/>
                  <a:pt x="6317624" y="1541489"/>
                </a:cubicBezTo>
                <a:cubicBezTo>
                  <a:pt x="6299532" y="1537871"/>
                  <a:pt x="6281637" y="1533073"/>
                  <a:pt x="6263349" y="1530634"/>
                </a:cubicBezTo>
                <a:cubicBezTo>
                  <a:pt x="6002426" y="1495843"/>
                  <a:pt x="6269639" y="1538918"/>
                  <a:pt x="6089668" y="1508923"/>
                </a:cubicBezTo>
                <a:cubicBezTo>
                  <a:pt x="6013060" y="1483385"/>
                  <a:pt x="6089903" y="1506239"/>
                  <a:pt x="5937698" y="1487212"/>
                </a:cubicBezTo>
                <a:cubicBezTo>
                  <a:pt x="5919390" y="1484923"/>
                  <a:pt x="5901711" y="1478795"/>
                  <a:pt x="5883423" y="1476356"/>
                </a:cubicBezTo>
                <a:cubicBezTo>
                  <a:pt x="5847378" y="1471550"/>
                  <a:pt x="5811056" y="1469119"/>
                  <a:pt x="5774873" y="1465501"/>
                </a:cubicBezTo>
                <a:cubicBezTo>
                  <a:pt x="5628551" y="1416723"/>
                  <a:pt x="5716940" y="1441383"/>
                  <a:pt x="5373237" y="1487212"/>
                </a:cubicBezTo>
                <a:cubicBezTo>
                  <a:pt x="5332343" y="1492665"/>
                  <a:pt x="5294105" y="1510828"/>
                  <a:pt x="5253832" y="1519778"/>
                </a:cubicBezTo>
                <a:cubicBezTo>
                  <a:pt x="5228855" y="1525329"/>
                  <a:pt x="5202864" y="1525273"/>
                  <a:pt x="5177846" y="1530634"/>
                </a:cubicBezTo>
                <a:cubicBezTo>
                  <a:pt x="5152089" y="1536154"/>
                  <a:pt x="5127528" y="1546421"/>
                  <a:pt x="5101861" y="1552345"/>
                </a:cubicBezTo>
                <a:cubicBezTo>
                  <a:pt x="4976103" y="1581368"/>
                  <a:pt x="5093881" y="1546199"/>
                  <a:pt x="4982456" y="1574056"/>
                </a:cubicBezTo>
                <a:cubicBezTo>
                  <a:pt x="4971355" y="1576831"/>
                  <a:pt x="4960893" y="1581768"/>
                  <a:pt x="4949891" y="1584912"/>
                </a:cubicBezTo>
                <a:cubicBezTo>
                  <a:pt x="4935546" y="1589011"/>
                  <a:pt x="4920944" y="1592149"/>
                  <a:pt x="4906471" y="1595767"/>
                </a:cubicBezTo>
                <a:cubicBezTo>
                  <a:pt x="4895616" y="1603004"/>
                  <a:pt x="4884457" y="1609804"/>
                  <a:pt x="4873906" y="1617478"/>
                </a:cubicBezTo>
                <a:cubicBezTo>
                  <a:pt x="4844643" y="1638761"/>
                  <a:pt x="4821393" y="1671170"/>
                  <a:pt x="4787066" y="1682612"/>
                </a:cubicBezTo>
                <a:lnTo>
                  <a:pt x="4754501" y="1693467"/>
                </a:lnTo>
                <a:cubicBezTo>
                  <a:pt x="4743646" y="1704323"/>
                  <a:pt x="4731764" y="1714240"/>
                  <a:pt x="4721936" y="1726034"/>
                </a:cubicBezTo>
                <a:cubicBezTo>
                  <a:pt x="4713584" y="1736057"/>
                  <a:pt x="4710413" y="1750451"/>
                  <a:pt x="4700225" y="1758601"/>
                </a:cubicBezTo>
                <a:cubicBezTo>
                  <a:pt x="4691290" y="1765749"/>
                  <a:pt x="4678515" y="1765838"/>
                  <a:pt x="4667660" y="1769456"/>
                </a:cubicBezTo>
                <a:cubicBezTo>
                  <a:pt x="4656805" y="1780312"/>
                  <a:pt x="4648424" y="1794406"/>
                  <a:pt x="4635095" y="1802023"/>
                </a:cubicBezTo>
                <a:cubicBezTo>
                  <a:pt x="4622142" y="1809425"/>
                  <a:pt x="4606020" y="1808779"/>
                  <a:pt x="4591675" y="1812878"/>
                </a:cubicBezTo>
                <a:cubicBezTo>
                  <a:pt x="4580673" y="1816022"/>
                  <a:pt x="4569965" y="1820115"/>
                  <a:pt x="4559110" y="1823734"/>
                </a:cubicBezTo>
                <a:cubicBezTo>
                  <a:pt x="4530163" y="1845445"/>
                  <a:pt x="4507751" y="1881770"/>
                  <a:pt x="4472270" y="1888867"/>
                </a:cubicBezTo>
                <a:cubicBezTo>
                  <a:pt x="4406775" y="1901967"/>
                  <a:pt x="4435498" y="1893889"/>
                  <a:pt x="4385430" y="1910578"/>
                </a:cubicBezTo>
                <a:cubicBezTo>
                  <a:pt x="4273261" y="1903341"/>
                  <a:pt x="4160599" y="1901630"/>
                  <a:pt x="4048924" y="1888867"/>
                </a:cubicBezTo>
                <a:cubicBezTo>
                  <a:pt x="4012143" y="1884663"/>
                  <a:pt x="3997621" y="1855476"/>
                  <a:pt x="3972939" y="1834590"/>
                </a:cubicBezTo>
                <a:cubicBezTo>
                  <a:pt x="3937566" y="1804657"/>
                  <a:pt x="3897154" y="1780512"/>
                  <a:pt x="3864389" y="1747745"/>
                </a:cubicBezTo>
                <a:cubicBezTo>
                  <a:pt x="3853534" y="1736889"/>
                  <a:pt x="3843480" y="1725169"/>
                  <a:pt x="3831824" y="1715178"/>
                </a:cubicBezTo>
                <a:cubicBezTo>
                  <a:pt x="3818088" y="1703404"/>
                  <a:pt x="3803126" y="1693128"/>
                  <a:pt x="3788404" y="1682612"/>
                </a:cubicBezTo>
                <a:cubicBezTo>
                  <a:pt x="3761154" y="1663147"/>
                  <a:pt x="3744213" y="1652816"/>
                  <a:pt x="3712418" y="1639189"/>
                </a:cubicBezTo>
                <a:cubicBezTo>
                  <a:pt x="3680103" y="1625339"/>
                  <a:pt x="3650494" y="1622588"/>
                  <a:pt x="3614723" y="1617478"/>
                </a:cubicBezTo>
                <a:cubicBezTo>
                  <a:pt x="3585844" y="1613352"/>
                  <a:pt x="3556787" y="1610565"/>
                  <a:pt x="3527883" y="1606623"/>
                </a:cubicBezTo>
                <a:cubicBezTo>
                  <a:pt x="3477181" y="1599709"/>
                  <a:pt x="3425556" y="1597324"/>
                  <a:pt x="3375913" y="1584912"/>
                </a:cubicBezTo>
                <a:cubicBezTo>
                  <a:pt x="3361440" y="1581293"/>
                  <a:pt x="3347321" y="1575704"/>
                  <a:pt x="3332493" y="1574056"/>
                </a:cubicBezTo>
                <a:cubicBezTo>
                  <a:pt x="3282018" y="1568447"/>
                  <a:pt x="3231179" y="1566819"/>
                  <a:pt x="3180522" y="1563201"/>
                </a:cubicBezTo>
                <a:cubicBezTo>
                  <a:pt x="3075590" y="1566819"/>
                  <a:pt x="2970517" y="1567506"/>
                  <a:pt x="2865727" y="1574056"/>
                </a:cubicBezTo>
                <a:cubicBezTo>
                  <a:pt x="2854307" y="1574770"/>
                  <a:pt x="2844163" y="1581768"/>
                  <a:pt x="2833161" y="1584912"/>
                </a:cubicBezTo>
                <a:cubicBezTo>
                  <a:pt x="2818816" y="1589011"/>
                  <a:pt x="2804214" y="1592149"/>
                  <a:pt x="2789741" y="1595767"/>
                </a:cubicBezTo>
                <a:cubicBezTo>
                  <a:pt x="2782504" y="1606623"/>
                  <a:pt x="2779094" y="1621419"/>
                  <a:pt x="2768031" y="1628334"/>
                </a:cubicBezTo>
                <a:cubicBezTo>
                  <a:pt x="2748625" y="1640463"/>
                  <a:pt x="2702901" y="1650045"/>
                  <a:pt x="2702901" y="1650045"/>
                </a:cubicBezTo>
                <a:cubicBezTo>
                  <a:pt x="2666537" y="1677320"/>
                  <a:pt x="2647083" y="1694238"/>
                  <a:pt x="2605206" y="1715178"/>
                </a:cubicBezTo>
                <a:cubicBezTo>
                  <a:pt x="2594972" y="1720295"/>
                  <a:pt x="2583496" y="1722415"/>
                  <a:pt x="2572641" y="1726034"/>
                </a:cubicBezTo>
                <a:cubicBezTo>
                  <a:pt x="2554549" y="1740508"/>
                  <a:pt x="2538619" y="1758204"/>
                  <a:pt x="2518366" y="1769456"/>
                </a:cubicBezTo>
                <a:cubicBezTo>
                  <a:pt x="2505325" y="1776702"/>
                  <a:pt x="2489291" y="1776213"/>
                  <a:pt x="2474946" y="1780312"/>
                </a:cubicBezTo>
                <a:cubicBezTo>
                  <a:pt x="2463944" y="1783456"/>
                  <a:pt x="2452898" y="1786660"/>
                  <a:pt x="2442381" y="1791167"/>
                </a:cubicBezTo>
                <a:cubicBezTo>
                  <a:pt x="2348473" y="1831414"/>
                  <a:pt x="2442776" y="1798272"/>
                  <a:pt x="2366396" y="1823734"/>
                </a:cubicBezTo>
                <a:cubicBezTo>
                  <a:pt x="2308502" y="1816497"/>
                  <a:pt x="2250414" y="1810678"/>
                  <a:pt x="2192715" y="1802023"/>
                </a:cubicBezTo>
                <a:cubicBezTo>
                  <a:pt x="2177961" y="1799810"/>
                  <a:pt x="2163066" y="1796905"/>
                  <a:pt x="2149295" y="1791167"/>
                </a:cubicBezTo>
                <a:cubicBezTo>
                  <a:pt x="2119421" y="1778719"/>
                  <a:pt x="2062455" y="1747745"/>
                  <a:pt x="2062455" y="1747745"/>
                </a:cubicBezTo>
                <a:cubicBezTo>
                  <a:pt x="2011440" y="1696727"/>
                  <a:pt x="2038405" y="1727951"/>
                  <a:pt x="1986470" y="1650045"/>
                </a:cubicBezTo>
                <a:lnTo>
                  <a:pt x="1964760" y="1617478"/>
                </a:lnTo>
                <a:cubicBezTo>
                  <a:pt x="1957523" y="1606623"/>
                  <a:pt x="1948884" y="1596581"/>
                  <a:pt x="1943050" y="1584912"/>
                </a:cubicBezTo>
                <a:cubicBezTo>
                  <a:pt x="1935813" y="1570438"/>
                  <a:pt x="1927714" y="1556363"/>
                  <a:pt x="1921340" y="1541489"/>
                </a:cubicBezTo>
                <a:cubicBezTo>
                  <a:pt x="1916833" y="1530972"/>
                  <a:pt x="1915602" y="1519158"/>
                  <a:pt x="1910485" y="1508923"/>
                </a:cubicBezTo>
                <a:cubicBezTo>
                  <a:pt x="1904650" y="1497254"/>
                  <a:pt x="1896011" y="1487212"/>
                  <a:pt x="1888774" y="1476356"/>
                </a:cubicBezTo>
                <a:cubicBezTo>
                  <a:pt x="1862301" y="1370459"/>
                  <a:pt x="1894626" y="1502689"/>
                  <a:pt x="1867064" y="1378656"/>
                </a:cubicBezTo>
                <a:cubicBezTo>
                  <a:pt x="1863828" y="1364092"/>
                  <a:pt x="1859827" y="1349708"/>
                  <a:pt x="1856209" y="1335234"/>
                </a:cubicBezTo>
                <a:cubicBezTo>
                  <a:pt x="1859827" y="1277338"/>
                  <a:pt x="1861292" y="1219266"/>
                  <a:pt x="1867064" y="1161545"/>
                </a:cubicBezTo>
                <a:cubicBezTo>
                  <a:pt x="1868548" y="1146700"/>
                  <a:pt x="1874993" y="1132753"/>
                  <a:pt x="1877919" y="1118123"/>
                </a:cubicBezTo>
                <a:cubicBezTo>
                  <a:pt x="1897022" y="1022602"/>
                  <a:pt x="1878503" y="1083800"/>
                  <a:pt x="1899630" y="1020423"/>
                </a:cubicBezTo>
                <a:cubicBezTo>
                  <a:pt x="1903248" y="955290"/>
                  <a:pt x="1906285" y="890121"/>
                  <a:pt x="1910485" y="825023"/>
                </a:cubicBezTo>
                <a:cubicBezTo>
                  <a:pt x="1913522" y="777941"/>
                  <a:pt x="1921340" y="731080"/>
                  <a:pt x="1921340" y="683900"/>
                </a:cubicBezTo>
                <a:cubicBezTo>
                  <a:pt x="1921340" y="586133"/>
                  <a:pt x="1919610" y="488140"/>
                  <a:pt x="1910485" y="390800"/>
                </a:cubicBezTo>
                <a:cubicBezTo>
                  <a:pt x="1908666" y="371399"/>
                  <a:pt x="1897488" y="353951"/>
                  <a:pt x="1888774" y="336522"/>
                </a:cubicBezTo>
                <a:cubicBezTo>
                  <a:pt x="1881903" y="322779"/>
                  <a:pt x="1840396" y="267413"/>
                  <a:pt x="1834499" y="260533"/>
                </a:cubicBezTo>
                <a:cubicBezTo>
                  <a:pt x="1824509" y="248877"/>
                  <a:pt x="1814707" y="236483"/>
                  <a:pt x="1801934" y="227967"/>
                </a:cubicBezTo>
                <a:cubicBezTo>
                  <a:pt x="1792414" y="221620"/>
                  <a:pt x="1780224" y="220730"/>
                  <a:pt x="1769369" y="217111"/>
                </a:cubicBezTo>
                <a:cubicBezTo>
                  <a:pt x="1758514" y="206255"/>
                  <a:pt x="1748597" y="194372"/>
                  <a:pt x="1736804" y="184544"/>
                </a:cubicBezTo>
                <a:cubicBezTo>
                  <a:pt x="1726782" y="176192"/>
                  <a:pt x="1713464" y="172058"/>
                  <a:pt x="1704239" y="162833"/>
                </a:cubicBezTo>
                <a:cubicBezTo>
                  <a:pt x="1695014" y="153608"/>
                  <a:pt x="1691754" y="139492"/>
                  <a:pt x="1682529" y="130267"/>
                </a:cubicBezTo>
                <a:cubicBezTo>
                  <a:pt x="1677611" y="125349"/>
                  <a:pt x="1618872" y="82154"/>
                  <a:pt x="1606544" y="75989"/>
                </a:cubicBezTo>
                <a:cubicBezTo>
                  <a:pt x="1596310" y="70872"/>
                  <a:pt x="1584496" y="69641"/>
                  <a:pt x="1573979" y="65133"/>
                </a:cubicBezTo>
                <a:cubicBezTo>
                  <a:pt x="1559106" y="58758"/>
                  <a:pt x="1546118" y="47868"/>
                  <a:pt x="1530559" y="43422"/>
                </a:cubicBezTo>
                <a:cubicBezTo>
                  <a:pt x="1495079" y="33284"/>
                  <a:pt x="1458192" y="28948"/>
                  <a:pt x="1422009" y="21711"/>
                </a:cubicBezTo>
                <a:cubicBezTo>
                  <a:pt x="1353092" y="7927"/>
                  <a:pt x="1385642" y="15334"/>
                  <a:pt x="1324313" y="0"/>
                </a:cubicBezTo>
                <a:cubicBezTo>
                  <a:pt x="1099976" y="3619"/>
                  <a:pt x="875430" y="511"/>
                  <a:pt x="651302" y="10856"/>
                </a:cubicBezTo>
                <a:cubicBezTo>
                  <a:pt x="610672" y="12731"/>
                  <a:pt x="623183" y="48785"/>
                  <a:pt x="597027" y="65133"/>
                </a:cubicBezTo>
                <a:cubicBezTo>
                  <a:pt x="577621" y="77262"/>
                  <a:pt x="531897" y="86844"/>
                  <a:pt x="531897" y="86844"/>
                </a:cubicBezTo>
                <a:cubicBezTo>
                  <a:pt x="479469" y="139277"/>
                  <a:pt x="543262" y="72639"/>
                  <a:pt x="488477" y="141122"/>
                </a:cubicBezTo>
                <a:cubicBezTo>
                  <a:pt x="465179" y="170245"/>
                  <a:pt x="465545" y="159467"/>
                  <a:pt x="434201" y="184544"/>
                </a:cubicBezTo>
                <a:cubicBezTo>
                  <a:pt x="426209" y="190938"/>
                  <a:pt x="420679" y="200115"/>
                  <a:pt x="412491" y="206256"/>
                </a:cubicBezTo>
                <a:cubicBezTo>
                  <a:pt x="391617" y="221912"/>
                  <a:pt x="347361" y="249678"/>
                  <a:pt x="347361" y="249678"/>
                </a:cubicBezTo>
                <a:cubicBezTo>
                  <a:pt x="334218" y="289110"/>
                  <a:pt x="336506" y="271390"/>
                  <a:pt x="325651" y="282245"/>
                </a:cubicBezTo>
                <a:close/>
              </a:path>
            </a:pathLst>
          </a:custGeom>
          <a:solidFill>
            <a:srgbClr val="FAC090">
              <a:alpha val="2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09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More formal proof in notes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5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Main Steps in Algorithm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8425" y="144938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25" y="3854450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Algorithm</a:t>
            </a:r>
          </a:p>
        </p:txBody>
      </p:sp>
      <p:sp>
        <p:nvSpPr>
          <p:cNvPr id="9" name="Down Arrow 8"/>
          <p:cNvSpPr/>
          <p:nvPr/>
        </p:nvSpPr>
        <p:spPr>
          <a:xfrm>
            <a:off x="4016375" y="3387725"/>
            <a:ext cx="381000" cy="46672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8425" y="2681288"/>
            <a:ext cx="3168650" cy="706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Problem Definition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005263" y="2154238"/>
            <a:ext cx="379412" cy="527050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8425" y="4989513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Implementation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016375" y="4559300"/>
            <a:ext cx="381000" cy="430213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38425" y="6065838"/>
            <a:ext cx="3168650" cy="704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Analysis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4016375" y="5694363"/>
            <a:ext cx="381000" cy="371475"/>
          </a:xfrm>
          <a:prstGeom prst="down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1417638"/>
            <a:ext cx="16065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6"/>
          <p:cNvGrpSpPr>
            <a:grpSpLocks noChangeAspect="1"/>
          </p:cNvGrpSpPr>
          <p:nvPr/>
        </p:nvGrpSpPr>
        <p:grpSpPr bwMode="auto">
          <a:xfrm>
            <a:off x="6167438" y="2401888"/>
            <a:ext cx="1612900" cy="1100137"/>
            <a:chOff x="457200" y="1252538"/>
            <a:chExt cx="8064500" cy="5503862"/>
          </a:xfrm>
        </p:grpSpPr>
        <p:pic>
          <p:nvPicPr>
            <p:cNvPr id="22549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52538"/>
              <a:ext cx="1376363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0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187700"/>
              <a:ext cx="1346200" cy="1693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1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5062538"/>
              <a:ext cx="1336675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2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363" y="1252538"/>
              <a:ext cx="1235075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3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363" y="3187700"/>
              <a:ext cx="1387475" cy="1693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4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450" y="5062538"/>
              <a:ext cx="1393825" cy="169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5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125" y="1620838"/>
              <a:ext cx="53181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6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163" y="1620838"/>
              <a:ext cx="596900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7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438" y="1620838"/>
              <a:ext cx="601662" cy="73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8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163" y="3602038"/>
              <a:ext cx="530225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9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125" y="3602038"/>
              <a:ext cx="596900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0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613" y="3602038"/>
              <a:ext cx="601662" cy="73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1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5367338"/>
              <a:ext cx="531813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2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238" y="5367338"/>
              <a:ext cx="596900" cy="728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3" name="Picture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125" y="5365750"/>
              <a:ext cx="601663" cy="73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4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5" y="1620838"/>
              <a:ext cx="61912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5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1620838"/>
              <a:ext cx="604838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6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13" y="1620838"/>
              <a:ext cx="611187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7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5" y="3602038"/>
              <a:ext cx="61912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8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3602038"/>
              <a:ext cx="604838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9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13" y="3602038"/>
              <a:ext cx="611187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70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5" y="5381625"/>
              <a:ext cx="61912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71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5381625"/>
              <a:ext cx="604838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72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513" y="5381625"/>
              <a:ext cx="611187" cy="776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46"/>
          <p:cNvGrpSpPr>
            <a:grpSpLocks/>
          </p:cNvGrpSpPr>
          <p:nvPr/>
        </p:nvGrpSpPr>
        <p:grpSpPr bwMode="auto">
          <a:xfrm>
            <a:off x="6167438" y="3854450"/>
            <a:ext cx="2135187" cy="925513"/>
            <a:chOff x="6167492" y="3854450"/>
            <a:chExt cx="2135096" cy="926291"/>
          </a:xfrm>
        </p:grpSpPr>
        <p:pic>
          <p:nvPicPr>
            <p:cNvPr id="22547" name="Pictur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7492" y="3854450"/>
              <a:ext cx="1240799" cy="868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48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820" y="3854450"/>
              <a:ext cx="657768" cy="926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45"/>
          <p:cNvGrpSpPr>
            <a:grpSpLocks/>
          </p:cNvGrpSpPr>
          <p:nvPr/>
        </p:nvGrpSpPr>
        <p:grpSpPr bwMode="auto">
          <a:xfrm>
            <a:off x="1292225" y="3656013"/>
            <a:ext cx="1163638" cy="1166812"/>
            <a:chOff x="1291748" y="3656110"/>
            <a:chExt cx="1164812" cy="1166779"/>
          </a:xfrm>
        </p:grpSpPr>
        <p:pic>
          <p:nvPicPr>
            <p:cNvPr id="22545" name="Picture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1291748" y="3656110"/>
              <a:ext cx="1164812" cy="1166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6" name="TextBox 44"/>
            <p:cNvSpPr txBox="1">
              <a:spLocks noChangeArrowheads="1"/>
            </p:cNvSpPr>
            <p:nvPr/>
          </p:nvSpPr>
          <p:spPr bwMode="auto">
            <a:xfrm>
              <a:off x="1736804" y="4453557"/>
              <a:ext cx="3771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bg1"/>
                  </a:solidFill>
                </a:rPr>
                <a:t>n!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159500" y="6289675"/>
            <a:ext cx="233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Correctness Analysis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3500" y="6065838"/>
            <a:ext cx="24558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And now: </a:t>
            </a:r>
          </a:p>
          <a:p>
            <a:pPr eaLnBrk="1" hangingPunct="1"/>
            <a:r>
              <a:rPr lang="en-US" sz="1800"/>
              <a:t>Runtime analysis</a:t>
            </a:r>
          </a:p>
        </p:txBody>
      </p:sp>
    </p:spTree>
    <p:extLst>
      <p:ext uri="{BB962C8B-B14F-4D97-AF65-F5344CB8AC3E}">
        <p14:creationId xmlns:p14="http://schemas.microsoft.com/office/powerpoint/2010/main" val="347496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Thursday: Runtime Analysis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0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Docs are coming to BUF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17638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311525"/>
            <a:ext cx="1474788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52938"/>
            <a:ext cx="157480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1169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074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953000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14600" y="5181600"/>
            <a:ext cx="1092200" cy="312738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4076700" y="3775075"/>
            <a:ext cx="1371600" cy="67786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11225" y="2767013"/>
            <a:ext cx="1603375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chemeClr val="bg1"/>
                </a:solidFill>
                <a:latin typeface="Calibri" charset="0"/>
              </a:rPr>
              <a:t>Hawkeye (M*A*S*H)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1050" y="6034088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FF"/>
                </a:solidFill>
                <a:latin typeface="Calibri" charset="0"/>
              </a:rPr>
              <a:t>JD (Scrubs)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610350" y="2613025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Buffalo General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664200" y="4367213"/>
            <a:ext cx="230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(Gates Circle)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775325" y="6226175"/>
            <a:ext cx="2147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(Suburban)</a:t>
            </a:r>
          </a:p>
        </p:txBody>
      </p:sp>
    </p:spTree>
    <p:extLst>
      <p:ext uri="{BB962C8B-B14F-4D97-AF65-F5344CB8AC3E}">
        <p14:creationId xmlns:p14="http://schemas.microsoft.com/office/powerpoint/2010/main" val="446628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1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can go wrong?</a:t>
            </a:r>
          </a:p>
        </p:txBody>
      </p:sp>
      <p:pic>
        <p:nvPicPr>
          <p:cNvPr id="2253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17638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311525"/>
            <a:ext cx="1474788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52938"/>
            <a:ext cx="157480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1169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074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953000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eft-Right Arrow 11"/>
          <p:cNvSpPr/>
          <p:nvPr/>
        </p:nvSpPr>
        <p:spPr>
          <a:xfrm rot="1966587">
            <a:off x="3773488" y="4591050"/>
            <a:ext cx="1971675" cy="7239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9091382">
            <a:off x="3624263" y="2728913"/>
            <a:ext cx="2197100" cy="368300"/>
          </a:xfrm>
          <a:prstGeom prst="lef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Left-Right Arrow 13"/>
          <p:cNvSpPr/>
          <p:nvPr/>
        </p:nvSpPr>
        <p:spPr>
          <a:xfrm rot="19150673">
            <a:off x="3798888" y="2552700"/>
            <a:ext cx="1865312" cy="5222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1924732">
            <a:off x="2773363" y="2720975"/>
            <a:ext cx="3049587" cy="558800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Left Arrow 15"/>
          <p:cNvSpPr/>
          <p:nvPr/>
        </p:nvSpPr>
        <p:spPr>
          <a:xfrm rot="2089422">
            <a:off x="2425700" y="3709988"/>
            <a:ext cx="4724400" cy="674687"/>
          </a:xfrm>
          <a:prstGeom prst="lef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11225" y="2767013"/>
            <a:ext cx="1603375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chemeClr val="bg1"/>
                </a:solidFill>
                <a:latin typeface="Calibri" charset="0"/>
              </a:rPr>
              <a:t>Hawkeye (M*A*S*H)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81050" y="6034088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FF"/>
                </a:solidFill>
                <a:latin typeface="Calibri" charset="0"/>
              </a:rPr>
              <a:t>JD (Scrubs)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610350" y="2613025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Buffalo General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664200" y="4367213"/>
            <a:ext cx="230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(Gates Circle)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775325" y="6226175"/>
            <a:ext cx="2147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(Suburban)</a:t>
            </a:r>
          </a:p>
        </p:txBody>
      </p:sp>
    </p:spTree>
    <p:extLst>
      <p:ext uri="{BB962C8B-B14F-4D97-AF65-F5344CB8AC3E}">
        <p14:creationId xmlns:p14="http://schemas.microsoft.com/office/powerpoint/2010/main" val="188108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situation is unstable!</a:t>
            </a:r>
          </a:p>
        </p:txBody>
      </p:sp>
      <p:pic>
        <p:nvPicPr>
          <p:cNvPr id="2355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17638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311525"/>
            <a:ext cx="1474788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52938"/>
            <a:ext cx="157480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1169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074988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953000"/>
            <a:ext cx="3022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eft-Right Arrow 11"/>
          <p:cNvSpPr/>
          <p:nvPr/>
        </p:nvSpPr>
        <p:spPr>
          <a:xfrm rot="1966587">
            <a:off x="3773488" y="4591050"/>
            <a:ext cx="1971675" cy="7239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9091382">
            <a:off x="3624263" y="2728913"/>
            <a:ext cx="2197100" cy="368300"/>
          </a:xfrm>
          <a:prstGeom prst="lef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Left-Right Arrow 13"/>
          <p:cNvSpPr/>
          <p:nvPr/>
        </p:nvSpPr>
        <p:spPr>
          <a:xfrm rot="19150673">
            <a:off x="3798888" y="2552700"/>
            <a:ext cx="1865312" cy="5222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1924732">
            <a:off x="2773363" y="2720975"/>
            <a:ext cx="3049587" cy="558800"/>
          </a:xfrm>
          <a:prstGeom prst="left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Left Arrow 15"/>
          <p:cNvSpPr/>
          <p:nvPr/>
        </p:nvSpPr>
        <p:spPr>
          <a:xfrm rot="2089422">
            <a:off x="2425700" y="3709988"/>
            <a:ext cx="4724400" cy="674687"/>
          </a:xfrm>
          <a:prstGeom prst="lef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11225" y="2767013"/>
            <a:ext cx="1603375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chemeClr val="bg1"/>
                </a:solidFill>
                <a:latin typeface="Calibri" charset="0"/>
              </a:rPr>
              <a:t>Hawkeye (M*A*S*H)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81050" y="6034088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FF"/>
                </a:solidFill>
                <a:latin typeface="Calibri" charset="0"/>
              </a:rPr>
              <a:t>JD (Scrubs)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610350" y="2613025"/>
            <a:ext cx="1312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Buffalo General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664200" y="4367213"/>
            <a:ext cx="230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(Gates Circle)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775325" y="6226175"/>
            <a:ext cx="2147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FFFF00"/>
                </a:solidFill>
                <a:latin typeface="Calibri" charset="0"/>
              </a:rPr>
              <a:t>Millard Filmore (Suburban)</a:t>
            </a:r>
          </a:p>
        </p:txBody>
      </p:sp>
    </p:spTree>
    <p:extLst>
      <p:ext uri="{BB962C8B-B14F-4D97-AF65-F5344CB8AC3E}">
        <p14:creationId xmlns:p14="http://schemas.microsoft.com/office/powerpoint/2010/main" val="52662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National Resident Matching (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http://www.nrmp.org/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pic>
        <p:nvPicPr>
          <p:cNvPr id="24578" name="Picture 1" descr="NR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4838"/>
            <a:ext cx="9144000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06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8907</TotalTime>
  <Words>1432</Words>
  <Application>Microsoft Macintosh PowerPoint</Application>
  <PresentationFormat>On-screen Show (4:3)</PresentationFormat>
  <Paragraphs>326</Paragraphs>
  <Slides>54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Office Theme</vt:lpstr>
      <vt:lpstr>Microsoft Equation</vt:lpstr>
      <vt:lpstr>Stable Matching Problem</vt:lpstr>
      <vt:lpstr>From problem to software</vt:lpstr>
      <vt:lpstr>Main Steps in Algorithm Design</vt:lpstr>
      <vt:lpstr>Worst-case analysis (CSE250)</vt:lpstr>
      <vt:lpstr>Stable Matching Problem</vt:lpstr>
      <vt:lpstr>Docs are coming to BUF</vt:lpstr>
      <vt:lpstr>What can go wrong?</vt:lpstr>
      <vt:lpstr>The situation is unstable!</vt:lpstr>
      <vt:lpstr>National Resident Matching (http://www.nrmp.org/)</vt:lpstr>
      <vt:lpstr>What happens in real life</vt:lpstr>
      <vt:lpstr>NRMP plays matchmaker</vt:lpstr>
      <vt:lpstr>Stable Marriage/Matching Problem</vt:lpstr>
      <vt:lpstr>Stable Matching Problem</vt:lpstr>
      <vt:lpstr>On matchings</vt:lpstr>
      <vt:lpstr>Questions to Setup/Simplify SMP</vt:lpstr>
      <vt:lpstr>Questions to Setup/Simplify SMP</vt:lpstr>
      <vt:lpstr>Questions to Setup/Simplify SMP</vt:lpstr>
      <vt:lpstr>Q8) How do we define an assignment?</vt:lpstr>
      <vt:lpstr>Types of matching</vt:lpstr>
      <vt:lpstr>A valid matching</vt:lpstr>
      <vt:lpstr>Not a matching</vt:lpstr>
      <vt:lpstr>Perfect Matching</vt:lpstr>
      <vt:lpstr>Preferences</vt:lpstr>
      <vt:lpstr>Instability</vt:lpstr>
      <vt:lpstr>Stable Matching</vt:lpstr>
      <vt:lpstr>A stable marriage</vt:lpstr>
      <vt:lpstr>Two stable matchings</vt:lpstr>
      <vt:lpstr>Stable Marriage problem</vt:lpstr>
      <vt:lpstr>How would you solve this problem?</vt:lpstr>
      <vt:lpstr>Stable Matching Problem</vt:lpstr>
      <vt:lpstr>Two Questions</vt:lpstr>
      <vt:lpstr>A naïve algorithm</vt:lpstr>
      <vt:lpstr>Gale-Shapley Algorithm</vt:lpstr>
      <vt:lpstr>Gale-Shapley Algorithm</vt:lpstr>
      <vt:lpstr>Gale-Shapley Algorithm</vt:lpstr>
      <vt:lpstr>Preferences</vt:lpstr>
      <vt:lpstr>GS algorithm: Firefly Edition</vt:lpstr>
      <vt:lpstr>Stable Matching Problem</vt:lpstr>
      <vt:lpstr>Moral of the story…</vt:lpstr>
      <vt:lpstr>Stable Matching Problem</vt:lpstr>
      <vt:lpstr>Proof of Correctness: Gale-Shaply</vt:lpstr>
      <vt:lpstr>Proof technique de jour</vt:lpstr>
      <vt:lpstr>CSE191 Flavor</vt:lpstr>
      <vt:lpstr>Now a CSE331 flavor proof by contradiction</vt:lpstr>
      <vt:lpstr>GS algo outputs a stable matching</vt:lpstr>
      <vt:lpstr>Two obervations</vt:lpstr>
      <vt:lpstr>Proof of Lemma 1</vt:lpstr>
      <vt:lpstr>Proof of Lemma 2</vt:lpstr>
      <vt:lpstr>Contradiction by Case Analysis</vt:lpstr>
      <vt:lpstr>Case 2: w’ had proposed to m</vt:lpstr>
      <vt:lpstr>Overall structure of case analysis</vt:lpstr>
      <vt:lpstr>More formal proof in notes</vt:lpstr>
      <vt:lpstr>Main Steps in Algorithm Design</vt:lpstr>
      <vt:lpstr>Thursday: Runtime Analysis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7</cp:revision>
  <dcterms:created xsi:type="dcterms:W3CDTF">2018-05-29T14:01:07Z</dcterms:created>
  <dcterms:modified xsi:type="dcterms:W3CDTF">2018-06-04T18:28:38Z</dcterms:modified>
</cp:coreProperties>
</file>